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sldIdLst>
    <p:sldId id="256" r:id="rId5"/>
    <p:sldId id="261" r:id="rId6"/>
    <p:sldId id="263" r:id="rId7"/>
    <p:sldId id="264" r:id="rId8"/>
    <p:sldId id="265" r:id="rId9"/>
    <p:sldId id="268" r:id="rId10"/>
    <p:sldId id="269" r:id="rId11"/>
    <p:sldId id="275" r:id="rId12"/>
    <p:sldId id="270" r:id="rId13"/>
    <p:sldId id="273" r:id="rId14"/>
    <p:sldId id="272"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05B"/>
    <a:srgbClr val="0079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661583-ACFE-5346-87D1-24A8163AD01B}" v="1" dt="2024-02-08T19:36:14.3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86"/>
    <p:restoredTop sz="96327"/>
  </p:normalViewPr>
  <p:slideViewPr>
    <p:cSldViewPr snapToGrid="0" showGuides="1">
      <p:cViewPr varScale="1">
        <p:scale>
          <a:sx n="123" d="100"/>
          <a:sy n="123" d="100"/>
        </p:scale>
        <p:origin x="200" y="192"/>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tsy Twitchell" userId="46c95a46-6fc0-4000-82de-19c81f9043df" providerId="ADAL" clId="{53661583-ACFE-5346-87D1-24A8163AD01B}"/>
    <pc:docChg chg="modSld">
      <pc:chgData name="Betsy Twitchell" userId="46c95a46-6fc0-4000-82de-19c81f9043df" providerId="ADAL" clId="{53661583-ACFE-5346-87D1-24A8163AD01B}" dt="2024-02-08T19:36:33.165" v="2"/>
      <pc:docMkLst>
        <pc:docMk/>
      </pc:docMkLst>
      <pc:sldChg chg="addSp delSp modSp mod">
        <pc:chgData name="Betsy Twitchell" userId="46c95a46-6fc0-4000-82de-19c81f9043df" providerId="ADAL" clId="{53661583-ACFE-5346-87D1-24A8163AD01B}" dt="2024-02-08T19:36:33.165" v="2"/>
        <pc:sldMkLst>
          <pc:docMk/>
          <pc:sldMk cId="3153555742" sldId="256"/>
        </pc:sldMkLst>
        <pc:spChg chg="add del mod">
          <ac:chgData name="Betsy Twitchell" userId="46c95a46-6fc0-4000-82de-19c81f9043df" providerId="ADAL" clId="{53661583-ACFE-5346-87D1-24A8163AD01B}" dt="2024-02-08T19:36:33.165" v="2"/>
          <ac:spMkLst>
            <pc:docMk/>
            <pc:sldMk cId="3153555742" sldId="256"/>
            <ac:spMk id="2" creationId="{8E46EFD3-BACE-946F-9261-11878C029277}"/>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a:xfrm rot="5400000">
            <a:off x="10155639" y="1790701"/>
            <a:ext cx="990599" cy="304799"/>
          </a:xfrm>
          <a:prstGeom prst="rect">
            <a:avLst/>
          </a:prstGeom>
        </p:spPr>
        <p:txBody>
          <a:bodyPr/>
          <a:lstStyle/>
          <a:p>
            <a:fld id="{4509A250-FF31-4206-8172-F9D3106AACB1}" type="datetimeFigureOut">
              <a:rPr lang="en-US" dirty="0"/>
              <a:t>2/8/24</a:t>
            </a:fld>
            <a:endParaRPr lang="en-US" dirty="0"/>
          </a:p>
        </p:txBody>
      </p:sp>
      <p:sp>
        <p:nvSpPr>
          <p:cNvPr id="5" name="Footer Placeholder 4"/>
          <p:cNvSpPr>
            <a:spLocks noGrp="1"/>
          </p:cNvSpPr>
          <p:nvPr>
            <p:ph type="ftr" sz="quarter" idx="11"/>
          </p:nvPr>
        </p:nvSpPr>
        <p:spPr>
          <a:xfrm rot="5400000">
            <a:off x="8951573" y="3225297"/>
            <a:ext cx="3859795" cy="304801"/>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rot="5400000">
            <a:off x="10155639" y="1790701"/>
            <a:ext cx="990599" cy="304799"/>
          </a:xfrm>
          <a:prstGeom prst="rect">
            <a:avLst/>
          </a:prstGeom>
        </p:spPr>
        <p:txBody>
          <a:bodyPr/>
          <a:lstStyle/>
          <a:p>
            <a:fld id="{4509A250-FF31-4206-8172-F9D3106AACB1}" type="datetimeFigureOut">
              <a:rPr lang="en-US" dirty="0"/>
              <a:t>2/8/24</a:t>
            </a:fld>
            <a:endParaRPr lang="en-US" dirty="0"/>
          </a:p>
        </p:txBody>
      </p:sp>
      <p:sp>
        <p:nvSpPr>
          <p:cNvPr id="5" name="Footer Placeholder 4"/>
          <p:cNvSpPr>
            <a:spLocks noGrp="1"/>
          </p:cNvSpPr>
          <p:nvPr>
            <p:ph type="ftr" sz="quarter" idx="11"/>
          </p:nvPr>
        </p:nvSpPr>
        <p:spPr>
          <a:xfrm rot="5400000">
            <a:off x="8951573" y="3225297"/>
            <a:ext cx="3859795" cy="304801"/>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a:xfrm rot="5400000">
            <a:off x="10155639" y="1790701"/>
            <a:ext cx="990599" cy="304799"/>
          </a:xfrm>
          <a:prstGeom prst="rect">
            <a:avLst/>
          </a:prstGeom>
        </p:spPr>
        <p:txBody>
          <a:bodyPr/>
          <a:lstStyle/>
          <a:p>
            <a:fld id="{4509A250-FF31-4206-8172-F9D3106AACB1}" type="datetimeFigureOut">
              <a:rPr lang="en-US" dirty="0"/>
              <a:t>2/8/24</a:t>
            </a:fld>
            <a:endParaRPr lang="en-US" dirty="0"/>
          </a:p>
        </p:txBody>
      </p:sp>
      <p:sp>
        <p:nvSpPr>
          <p:cNvPr id="4" name="Footer Placeholder 4"/>
          <p:cNvSpPr>
            <a:spLocks noGrp="1"/>
          </p:cNvSpPr>
          <p:nvPr>
            <p:ph type="ftr" sz="quarter" idx="11"/>
          </p:nvPr>
        </p:nvSpPr>
        <p:spPr>
          <a:xfrm rot="5400000">
            <a:off x="8951573" y="3225297"/>
            <a:ext cx="3859795" cy="304801"/>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a:xfrm rot="5400000">
            <a:off x="10155639" y="1790701"/>
            <a:ext cx="990599" cy="304799"/>
          </a:xfrm>
          <a:prstGeom prst="rect">
            <a:avLst/>
          </a:prstGeom>
        </p:spPr>
        <p:txBody>
          <a:bodyPr/>
          <a:lstStyle/>
          <a:p>
            <a:fld id="{4509A250-FF31-4206-8172-F9D3106AACB1}" type="datetimeFigureOut">
              <a:rPr lang="en-US" dirty="0"/>
              <a:t>2/8/24</a:t>
            </a:fld>
            <a:endParaRPr lang="en-US" dirty="0"/>
          </a:p>
        </p:txBody>
      </p:sp>
      <p:sp>
        <p:nvSpPr>
          <p:cNvPr id="4" name="Footer Placeholder 4"/>
          <p:cNvSpPr>
            <a:spLocks noGrp="1"/>
          </p:cNvSpPr>
          <p:nvPr>
            <p:ph type="ftr" sz="quarter" idx="11"/>
          </p:nvPr>
        </p:nvSpPr>
        <p:spPr>
          <a:xfrm rot="5400000">
            <a:off x="8951573" y="3225297"/>
            <a:ext cx="3859795" cy="304801"/>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rot="5400000">
            <a:off x="10155639" y="1790701"/>
            <a:ext cx="990599" cy="304799"/>
          </a:xfrm>
          <a:prstGeom prst="rect">
            <a:avLst/>
          </a:prstGeom>
        </p:spPr>
        <p:txBody>
          <a:bodyPr/>
          <a:lstStyle/>
          <a:p>
            <a:fld id="{4509A250-FF31-4206-8172-F9D3106AACB1}" type="datetimeFigureOut">
              <a:rPr lang="en-US" dirty="0"/>
              <a:t>2/8/24</a:t>
            </a:fld>
            <a:endParaRPr lang="en-US" dirty="0"/>
          </a:p>
        </p:txBody>
      </p:sp>
      <p:sp>
        <p:nvSpPr>
          <p:cNvPr id="5" name="Footer Placeholder 4"/>
          <p:cNvSpPr>
            <a:spLocks noGrp="1"/>
          </p:cNvSpPr>
          <p:nvPr>
            <p:ph type="ftr" sz="quarter" idx="11"/>
          </p:nvPr>
        </p:nvSpPr>
        <p:spPr>
          <a:xfrm rot="5400000">
            <a:off x="8951573" y="3225297"/>
            <a:ext cx="3859795" cy="304801"/>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rot="5400000">
            <a:off x="10155639" y="1790701"/>
            <a:ext cx="990599" cy="304799"/>
          </a:xfrm>
          <a:prstGeom prst="rect">
            <a:avLst/>
          </a:prstGeom>
        </p:spPr>
        <p:txBody>
          <a:bodyPr/>
          <a:lstStyle/>
          <a:p>
            <a:fld id="{4509A250-FF31-4206-8172-F9D3106AACB1}" type="datetimeFigureOut">
              <a:rPr lang="en-US" dirty="0"/>
              <a:t>2/8/24</a:t>
            </a:fld>
            <a:endParaRPr lang="en-US" dirty="0"/>
          </a:p>
        </p:txBody>
      </p:sp>
      <p:sp>
        <p:nvSpPr>
          <p:cNvPr id="5" name="Footer Placeholder 4"/>
          <p:cNvSpPr>
            <a:spLocks noGrp="1"/>
          </p:cNvSpPr>
          <p:nvPr>
            <p:ph type="ftr" sz="quarter" idx="11"/>
          </p:nvPr>
        </p:nvSpPr>
        <p:spPr>
          <a:xfrm rot="5400000">
            <a:off x="8951573" y="3225297"/>
            <a:ext cx="3859795" cy="304801"/>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rgbClr val="00505B"/>
            </a:gs>
            <a:gs pos="0">
              <a:srgbClr val="00798A"/>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pic>
        <p:nvPicPr>
          <p:cNvPr id="10" name="Picture 9"/>
          <p:cNvPicPr>
            <a:picLocks noChangeAspect="1"/>
          </p:cNvPicPr>
          <p:nvPr/>
        </p:nvPicPr>
        <p:blipFill rotWithShape="1">
          <a:blip r:embed="rId21">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 name="Title Placeholder 1"/>
          <p:cNvSpPr>
            <a:spLocks noGrp="1"/>
          </p:cNvSpPr>
          <p:nvPr>
            <p:ph type="title"/>
          </p:nvPr>
        </p:nvSpPr>
        <p:spPr>
          <a:xfrm>
            <a:off x="646111" y="452718"/>
            <a:ext cx="10936289"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10479088"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a:extLst>
              <a:ext uri="{FF2B5EF4-FFF2-40B4-BE49-F238E27FC236}">
                <a16:creationId xmlns:a16="http://schemas.microsoft.com/office/drawing/2014/main" id="{5B498E7E-9294-0AC2-FBE2-B701DC4DBC8E}"/>
              </a:ext>
            </a:extLst>
          </p:cNvPr>
          <p:cNvPicPr>
            <a:picLocks noChangeAspect="1"/>
          </p:cNvPicPr>
          <p:nvPr userDrawn="1"/>
        </p:nvPicPr>
        <p:blipFill>
          <a:blip r:embed="rId22"/>
          <a:srcRect/>
          <a:stretch/>
        </p:blipFill>
        <p:spPr>
          <a:xfrm>
            <a:off x="188287" y="6283224"/>
            <a:ext cx="842133" cy="397465"/>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1" i="0" kern="1200">
          <a:solidFill>
            <a:schemeClr val="tx2"/>
          </a:solidFill>
          <a:latin typeface="Roboto" panose="02000000000000000000" pitchFamily="2" charset="0"/>
          <a:ea typeface="Roboto" panose="02000000000000000000" pitchFamily="2" charset="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Roboto" panose="02000000000000000000" pitchFamily="2" charset="0"/>
          <a:ea typeface="Roboto" panose="02000000000000000000" pitchFamily="2" charset="0"/>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Roboto" panose="02000000000000000000" pitchFamily="2" charset="0"/>
          <a:ea typeface="Roboto" panose="02000000000000000000" pitchFamily="2" charset="0"/>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Roboto" panose="02000000000000000000" pitchFamily="2" charset="0"/>
          <a:ea typeface="Roboto" panose="02000000000000000000" pitchFamily="2" charset="0"/>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Roboto" panose="02000000000000000000" pitchFamily="2" charset="0"/>
          <a:ea typeface="Roboto" panose="02000000000000000000" pitchFamily="2" charset="0"/>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Roboto" panose="02000000000000000000" pitchFamily="2" charset="0"/>
          <a:ea typeface="Roboto" panose="02000000000000000000" pitchFamily="2" charset="0"/>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5.xml"/><Relationship Id="rId4" Type="http://schemas.openxmlformats.org/officeDocument/2006/relationships/hyperlink" Target="https://youtu.be/GzVsiY-riPg?si=SUWYvHsLPfiuAHQV"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B537C27-A2B3-C0CD-4213-DFD2D31A93BC}"/>
              </a:ext>
            </a:extLst>
          </p:cNvPr>
          <p:cNvSpPr>
            <a:spLocks noGrp="1"/>
          </p:cNvSpPr>
          <p:nvPr>
            <p:ph type="title"/>
          </p:nvPr>
        </p:nvSpPr>
        <p:spPr>
          <a:xfrm>
            <a:off x="1" y="452718"/>
            <a:ext cx="11582400" cy="1505291"/>
          </a:xfrm>
        </p:spPr>
        <p:txBody>
          <a:bodyPr/>
          <a:lstStyle/>
          <a:p>
            <a:pPr marL="514350">
              <a:lnSpc>
                <a:spcPts val="8640"/>
              </a:lnSpc>
              <a:spcBef>
                <a:spcPts val="1335"/>
              </a:spcBef>
            </a:pPr>
            <a:r>
              <a:rPr lang="en-US" sz="6000" dirty="0">
                <a:effectLst/>
                <a:latin typeface="Arial" panose="020B0604020202020204" pitchFamily="34" charset="0"/>
                <a:ea typeface="Arial" panose="020B0604020202020204" pitchFamily="34" charset="0"/>
              </a:rPr>
              <a:t>WE HAVE AN AGREEMENT!</a:t>
            </a:r>
          </a:p>
        </p:txBody>
      </p:sp>
      <p:pic>
        <p:nvPicPr>
          <p:cNvPr id="4" name="Image 4" descr="A group of people posing for a photo&#10;&#10;Description automatically generated">
            <a:extLst>
              <a:ext uri="{FF2B5EF4-FFF2-40B4-BE49-F238E27FC236}">
                <a16:creationId xmlns:a16="http://schemas.microsoft.com/office/drawing/2014/main" id="{A19D4963-9AF4-3DE2-EFB4-3337DD1A05A1}"/>
              </a:ext>
            </a:extLst>
          </p:cNvPr>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bright="40000" contrast="-40000"/>
                    </a14:imgEffect>
                  </a14:imgLayer>
                </a14:imgProps>
              </a:ext>
            </a:extLst>
          </a:blip>
          <a:srcRect t="12174" r="1" b="5700"/>
          <a:stretch/>
        </p:blipFill>
        <p:spPr>
          <a:xfrm>
            <a:off x="1103312" y="1621662"/>
            <a:ext cx="10479088" cy="4195481"/>
          </a:xfrm>
          <a:prstGeom prst="rect">
            <a:avLst/>
          </a:prstGeom>
          <a:noFill/>
        </p:spPr>
      </p:pic>
      <p:sp>
        <p:nvSpPr>
          <p:cNvPr id="6" name="Textbox 5">
            <a:extLst>
              <a:ext uri="{FF2B5EF4-FFF2-40B4-BE49-F238E27FC236}">
                <a16:creationId xmlns:a16="http://schemas.microsoft.com/office/drawing/2014/main" id="{A5AFF861-3FC8-8A09-A8D0-9D4F6D775947}"/>
              </a:ext>
            </a:extLst>
          </p:cNvPr>
          <p:cNvSpPr txBox="1">
            <a:spLocks/>
          </p:cNvSpPr>
          <p:nvPr/>
        </p:nvSpPr>
        <p:spPr>
          <a:xfrm>
            <a:off x="7822096" y="5158408"/>
            <a:ext cx="3760304" cy="658735"/>
          </a:xfrm>
          <a:prstGeom prst="rect">
            <a:avLst/>
          </a:prstGeom>
          <a:solidFill>
            <a:schemeClr val="accent2"/>
          </a:solidFill>
        </p:spPr>
        <p:txBody>
          <a:bodyPr wrap="square" lIns="0" tIns="0" rIns="0" bIns="0" rtlCol="0">
            <a:noAutofit/>
          </a:bodyPr>
          <a:lstStyle/>
          <a:p>
            <a:pPr marL="175895" marR="0">
              <a:spcBef>
                <a:spcPts val="1155"/>
              </a:spcBef>
              <a:spcAft>
                <a:spcPts val="0"/>
              </a:spcAft>
            </a:pPr>
            <a:r>
              <a:rPr lang="en-US" sz="1900" b="1" dirty="0">
                <a:solidFill>
                  <a:schemeClr val="bg1"/>
                </a:solidFill>
                <a:effectLst/>
                <a:latin typeface="Arial" panose="020B0604020202020204" pitchFamily="34" charset="0"/>
                <a:ea typeface="Arial" panose="020B0604020202020204" pitchFamily="34" charset="0"/>
              </a:rPr>
              <a:t>OUR</a:t>
            </a:r>
            <a:r>
              <a:rPr lang="en-US" sz="1900" b="1" spc="-170" dirty="0">
                <a:solidFill>
                  <a:schemeClr val="bg1"/>
                </a:solidFill>
                <a:effectLst/>
                <a:latin typeface="Arial" panose="020B0604020202020204" pitchFamily="34" charset="0"/>
                <a:ea typeface="Arial" panose="020B0604020202020204" pitchFamily="34" charset="0"/>
              </a:rPr>
              <a:t> </a:t>
            </a:r>
            <a:r>
              <a:rPr lang="en-US" sz="1900" b="1" dirty="0">
                <a:solidFill>
                  <a:schemeClr val="bg1"/>
                </a:solidFill>
                <a:effectLst/>
                <a:latin typeface="Arial" panose="020B0604020202020204" pitchFamily="34" charset="0"/>
                <a:ea typeface="Arial" panose="020B0604020202020204" pitchFamily="34" charset="0"/>
              </a:rPr>
              <a:t>MEMBER-ELECTED</a:t>
            </a:r>
            <a:r>
              <a:rPr lang="en-US" sz="1900" b="1" spc="-170" dirty="0">
                <a:solidFill>
                  <a:schemeClr val="bg1"/>
                </a:solidFill>
                <a:effectLst/>
                <a:latin typeface="Arial" panose="020B0604020202020204" pitchFamily="34" charset="0"/>
                <a:ea typeface="Arial" panose="020B0604020202020204" pitchFamily="34" charset="0"/>
              </a:rPr>
              <a:t> </a:t>
            </a:r>
            <a:r>
              <a:rPr lang="en-US" sz="1900" b="1" dirty="0">
                <a:solidFill>
                  <a:schemeClr val="bg1"/>
                </a:solidFill>
                <a:effectLst/>
                <a:latin typeface="Arial" panose="020B0604020202020204" pitchFamily="34" charset="0"/>
                <a:ea typeface="Arial" panose="020B0604020202020204" pitchFamily="34" charset="0"/>
              </a:rPr>
              <a:t>2023</a:t>
            </a:r>
            <a:r>
              <a:rPr lang="en-US" sz="1900" b="1" spc="-165" dirty="0">
                <a:solidFill>
                  <a:schemeClr val="bg1"/>
                </a:solidFill>
                <a:effectLst/>
                <a:latin typeface="Arial" panose="020B0604020202020204" pitchFamily="34" charset="0"/>
                <a:ea typeface="Arial" panose="020B0604020202020204" pitchFamily="34" charset="0"/>
              </a:rPr>
              <a:t> </a:t>
            </a:r>
            <a:br>
              <a:rPr lang="en-US" sz="1900" b="1" spc="-165" dirty="0">
                <a:solidFill>
                  <a:schemeClr val="bg1"/>
                </a:solidFill>
                <a:effectLst/>
                <a:latin typeface="Arial" panose="020B0604020202020204" pitchFamily="34" charset="0"/>
                <a:ea typeface="Arial" panose="020B0604020202020204" pitchFamily="34" charset="0"/>
              </a:rPr>
            </a:br>
            <a:r>
              <a:rPr lang="en-US" sz="1900" b="1" dirty="0">
                <a:solidFill>
                  <a:schemeClr val="bg1"/>
                </a:solidFill>
                <a:effectLst/>
                <a:latin typeface="Arial" panose="020B0604020202020204" pitchFamily="34" charset="0"/>
                <a:ea typeface="Arial" panose="020B0604020202020204" pitchFamily="34" charset="0"/>
              </a:rPr>
              <a:t>KAISER</a:t>
            </a:r>
            <a:r>
              <a:rPr lang="en-US" sz="1900" b="1" spc="-165" dirty="0">
                <a:solidFill>
                  <a:schemeClr val="bg1"/>
                </a:solidFill>
                <a:effectLst/>
                <a:latin typeface="Arial" panose="020B0604020202020204" pitchFamily="34" charset="0"/>
                <a:ea typeface="Arial" panose="020B0604020202020204" pitchFamily="34" charset="0"/>
              </a:rPr>
              <a:t> </a:t>
            </a:r>
            <a:r>
              <a:rPr lang="en-US" sz="1900" b="1" dirty="0">
                <a:solidFill>
                  <a:schemeClr val="bg1"/>
                </a:solidFill>
                <a:effectLst/>
                <a:latin typeface="Arial" panose="020B0604020202020204" pitchFamily="34" charset="0"/>
                <a:ea typeface="Arial" panose="020B0604020202020204" pitchFamily="34" charset="0"/>
              </a:rPr>
              <a:t>BARGAINING</a:t>
            </a:r>
            <a:r>
              <a:rPr lang="en-US" sz="1900" b="1" spc="-170" dirty="0">
                <a:solidFill>
                  <a:schemeClr val="bg1"/>
                </a:solidFill>
                <a:effectLst/>
                <a:latin typeface="Arial" panose="020B0604020202020204" pitchFamily="34" charset="0"/>
                <a:ea typeface="Arial" panose="020B0604020202020204" pitchFamily="34" charset="0"/>
              </a:rPr>
              <a:t> </a:t>
            </a:r>
            <a:r>
              <a:rPr lang="en-US" sz="1900" b="1" spc="-20" dirty="0">
                <a:solidFill>
                  <a:schemeClr val="bg1"/>
                </a:solidFill>
                <a:effectLst/>
                <a:latin typeface="Arial" panose="020B0604020202020204" pitchFamily="34" charset="0"/>
                <a:ea typeface="Arial" panose="020B0604020202020204" pitchFamily="34" charset="0"/>
              </a:rPr>
              <a:t>TEAM</a:t>
            </a:r>
            <a:endParaRPr lang="en-US" sz="1100" dirty="0">
              <a:solidFill>
                <a:schemeClr val="bg1"/>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3153555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E22F5-7266-44A9-70DE-B056D121F30F}"/>
              </a:ext>
            </a:extLst>
          </p:cNvPr>
          <p:cNvSpPr>
            <a:spLocks noGrp="1"/>
          </p:cNvSpPr>
          <p:nvPr>
            <p:ph type="title"/>
          </p:nvPr>
        </p:nvSpPr>
        <p:spPr/>
        <p:txBody>
          <a:bodyPr/>
          <a:lstStyle/>
          <a:p>
            <a:r>
              <a:rPr lang="en-US"/>
              <a:t>WHAT WE </a:t>
            </a:r>
            <a:r>
              <a:rPr lang="en-US">
                <a:solidFill>
                  <a:schemeClr val="accent2"/>
                </a:solidFill>
              </a:rPr>
              <a:t>WON: </a:t>
            </a:r>
            <a:endParaRPr lang="en-US"/>
          </a:p>
        </p:txBody>
      </p:sp>
      <p:sp>
        <p:nvSpPr>
          <p:cNvPr id="3" name="Text Placeholder 2">
            <a:extLst>
              <a:ext uri="{FF2B5EF4-FFF2-40B4-BE49-F238E27FC236}">
                <a16:creationId xmlns:a16="http://schemas.microsoft.com/office/drawing/2014/main" id="{A8BDF940-EC66-F5C6-109E-7F127B358CDA}"/>
              </a:ext>
            </a:extLst>
          </p:cNvPr>
          <p:cNvSpPr>
            <a:spLocks noGrp="1"/>
          </p:cNvSpPr>
          <p:nvPr>
            <p:ph type="body" idx="1"/>
          </p:nvPr>
        </p:nvSpPr>
        <p:spPr>
          <a:xfrm>
            <a:off x="1103313" y="1460155"/>
            <a:ext cx="4396338" cy="576262"/>
          </a:xfrm>
        </p:spPr>
        <p:txBody>
          <a:bodyPr/>
          <a:lstStyle/>
          <a:p>
            <a:r>
              <a:rPr lang="en-US" sz="3600"/>
              <a:t>2023 PSP</a:t>
            </a:r>
          </a:p>
        </p:txBody>
      </p:sp>
      <p:sp>
        <p:nvSpPr>
          <p:cNvPr id="4" name="Content Placeholder 3">
            <a:extLst>
              <a:ext uri="{FF2B5EF4-FFF2-40B4-BE49-F238E27FC236}">
                <a16:creationId xmlns:a16="http://schemas.microsoft.com/office/drawing/2014/main" id="{7851D6C7-25F3-8205-82C0-627EBB1E7288}"/>
              </a:ext>
            </a:extLst>
          </p:cNvPr>
          <p:cNvSpPr>
            <a:spLocks noGrp="1"/>
          </p:cNvSpPr>
          <p:nvPr>
            <p:ph sz="half" idx="2"/>
          </p:nvPr>
        </p:nvSpPr>
        <p:spPr>
          <a:xfrm>
            <a:off x="1103312" y="2069755"/>
            <a:ext cx="9869488" cy="634028"/>
          </a:xfrm>
        </p:spPr>
        <p:txBody>
          <a:bodyPr>
            <a:normAutofit fontScale="77500" lnSpcReduction="20000"/>
          </a:bodyPr>
          <a:lstStyle/>
          <a:p>
            <a:r>
              <a:rPr lang="en-US" sz="2300" spc="-20" dirty="0">
                <a:solidFill>
                  <a:srgbClr val="FFFFFF"/>
                </a:solidFill>
                <a:effectLst/>
                <a:latin typeface="Arial" panose="020B0604020202020204" pitchFamily="34" charset="0"/>
                <a:ea typeface="Arial" panose="020B0604020202020204" pitchFamily="34" charset="0"/>
              </a:rPr>
              <a:t>Our</a:t>
            </a:r>
            <a:r>
              <a:rPr lang="en-US" sz="2300" spc="-160" dirty="0">
                <a:solidFill>
                  <a:srgbClr val="FFFFFF"/>
                </a:solidFill>
                <a:effectLst/>
                <a:latin typeface="Arial" panose="020B0604020202020204" pitchFamily="34" charset="0"/>
                <a:ea typeface="Arial" panose="020B0604020202020204" pitchFamily="34" charset="0"/>
              </a:rPr>
              <a:t> </a:t>
            </a:r>
            <a:r>
              <a:rPr lang="en-US" sz="2300" spc="-20" dirty="0">
                <a:solidFill>
                  <a:srgbClr val="FFFFFF"/>
                </a:solidFill>
                <a:effectLst/>
                <a:latin typeface="Arial" panose="020B0604020202020204" pitchFamily="34" charset="0"/>
                <a:ea typeface="Arial" panose="020B0604020202020204" pitchFamily="34" charset="0"/>
              </a:rPr>
              <a:t>2023</a:t>
            </a:r>
            <a:r>
              <a:rPr lang="en-US" sz="2300" spc="-160" dirty="0">
                <a:solidFill>
                  <a:srgbClr val="FFFFFF"/>
                </a:solidFill>
                <a:effectLst/>
                <a:latin typeface="Arial" panose="020B0604020202020204" pitchFamily="34" charset="0"/>
                <a:ea typeface="Arial" panose="020B0604020202020204" pitchFamily="34" charset="0"/>
              </a:rPr>
              <a:t> </a:t>
            </a:r>
            <a:r>
              <a:rPr lang="en-US" sz="2300" spc="-20" dirty="0">
                <a:solidFill>
                  <a:srgbClr val="FFFFFF"/>
                </a:solidFill>
                <a:effectLst/>
                <a:latin typeface="Arial" panose="020B0604020202020204" pitchFamily="34" charset="0"/>
                <a:ea typeface="Arial" panose="020B0604020202020204" pitchFamily="34" charset="0"/>
              </a:rPr>
              <a:t>PSP,</a:t>
            </a:r>
            <a:r>
              <a:rPr lang="en-US" sz="2300" spc="-160" dirty="0">
                <a:solidFill>
                  <a:srgbClr val="FFFFFF"/>
                </a:solidFill>
                <a:effectLst/>
                <a:latin typeface="Arial" panose="020B0604020202020204" pitchFamily="34" charset="0"/>
                <a:ea typeface="Arial" panose="020B0604020202020204" pitchFamily="34" charset="0"/>
              </a:rPr>
              <a:t> </a:t>
            </a:r>
            <a:r>
              <a:rPr lang="en-US" sz="2300" spc="-20" dirty="0">
                <a:solidFill>
                  <a:srgbClr val="FFFFFF"/>
                </a:solidFill>
                <a:effectLst/>
                <a:latin typeface="Arial" panose="020B0604020202020204" pitchFamily="34" charset="0"/>
                <a:ea typeface="Arial" panose="020B0604020202020204" pitchFamily="34" charset="0"/>
              </a:rPr>
              <a:t>which</a:t>
            </a:r>
            <a:r>
              <a:rPr lang="en-US" sz="2300" spc="-160" dirty="0">
                <a:solidFill>
                  <a:srgbClr val="FFFFFF"/>
                </a:solidFill>
                <a:effectLst/>
                <a:latin typeface="Arial" panose="020B0604020202020204" pitchFamily="34" charset="0"/>
                <a:ea typeface="Arial" panose="020B0604020202020204" pitchFamily="34" charset="0"/>
              </a:rPr>
              <a:t> </a:t>
            </a:r>
            <a:r>
              <a:rPr lang="en-US" sz="2300" spc="-20" dirty="0">
                <a:solidFill>
                  <a:srgbClr val="FFFFFF"/>
                </a:solidFill>
                <a:effectLst/>
                <a:latin typeface="Arial" panose="020B0604020202020204" pitchFamily="34" charset="0"/>
                <a:ea typeface="Arial" panose="020B0604020202020204" pitchFamily="34" charset="0"/>
              </a:rPr>
              <a:t>will</a:t>
            </a:r>
            <a:r>
              <a:rPr lang="en-US" sz="2300" spc="-160" dirty="0">
                <a:solidFill>
                  <a:srgbClr val="FFFFFF"/>
                </a:solidFill>
                <a:effectLst/>
                <a:latin typeface="Arial" panose="020B0604020202020204" pitchFamily="34" charset="0"/>
                <a:ea typeface="Arial" panose="020B0604020202020204" pitchFamily="34" charset="0"/>
              </a:rPr>
              <a:t> </a:t>
            </a:r>
            <a:r>
              <a:rPr lang="en-US" sz="2300" spc="-20" dirty="0">
                <a:solidFill>
                  <a:srgbClr val="FFFFFF"/>
                </a:solidFill>
                <a:effectLst/>
                <a:latin typeface="Arial" panose="020B0604020202020204" pitchFamily="34" charset="0"/>
                <a:ea typeface="Arial" panose="020B0604020202020204" pitchFamily="34" charset="0"/>
              </a:rPr>
              <a:t>pay</a:t>
            </a:r>
            <a:r>
              <a:rPr lang="en-US" sz="2300" spc="-160" dirty="0">
                <a:solidFill>
                  <a:srgbClr val="FFFFFF"/>
                </a:solidFill>
                <a:effectLst/>
                <a:latin typeface="Arial" panose="020B0604020202020204" pitchFamily="34" charset="0"/>
                <a:ea typeface="Arial" panose="020B0604020202020204" pitchFamily="34" charset="0"/>
              </a:rPr>
              <a:t> </a:t>
            </a:r>
            <a:r>
              <a:rPr lang="en-US" sz="2300" spc="-20" dirty="0">
                <a:solidFill>
                  <a:srgbClr val="FFFFFF"/>
                </a:solidFill>
                <a:effectLst/>
                <a:latin typeface="Arial" panose="020B0604020202020204" pitchFamily="34" charset="0"/>
                <a:ea typeface="Arial" panose="020B0604020202020204" pitchFamily="34" charset="0"/>
              </a:rPr>
              <a:t>out</a:t>
            </a:r>
            <a:r>
              <a:rPr lang="en-US" sz="2300" spc="-160" dirty="0">
                <a:solidFill>
                  <a:srgbClr val="FFFFFF"/>
                </a:solidFill>
                <a:effectLst/>
                <a:latin typeface="Arial" panose="020B0604020202020204" pitchFamily="34" charset="0"/>
                <a:ea typeface="Arial" panose="020B0604020202020204" pitchFamily="34" charset="0"/>
              </a:rPr>
              <a:t> </a:t>
            </a:r>
            <a:r>
              <a:rPr lang="en-US" sz="2300" spc="-20" dirty="0">
                <a:solidFill>
                  <a:srgbClr val="FFFFFF"/>
                </a:solidFill>
                <a:effectLst/>
                <a:latin typeface="Arial" panose="020B0604020202020204" pitchFamily="34" charset="0"/>
                <a:ea typeface="Arial" panose="020B0604020202020204" pitchFamily="34" charset="0"/>
              </a:rPr>
              <a:t>in</a:t>
            </a:r>
            <a:r>
              <a:rPr lang="en-US" sz="2300" spc="-160" dirty="0">
                <a:solidFill>
                  <a:srgbClr val="FFFFFF"/>
                </a:solidFill>
                <a:effectLst/>
                <a:latin typeface="Arial" panose="020B0604020202020204" pitchFamily="34" charset="0"/>
                <a:ea typeface="Arial" panose="020B0604020202020204" pitchFamily="34" charset="0"/>
              </a:rPr>
              <a:t> </a:t>
            </a:r>
            <a:r>
              <a:rPr lang="en-US" sz="2300" spc="-20" dirty="0">
                <a:solidFill>
                  <a:srgbClr val="FFFFFF"/>
                </a:solidFill>
                <a:effectLst/>
                <a:latin typeface="Arial" panose="020B0604020202020204" pitchFamily="34" charset="0"/>
                <a:ea typeface="Arial" panose="020B0604020202020204" pitchFamily="34" charset="0"/>
              </a:rPr>
              <a:t>March</a:t>
            </a:r>
            <a:r>
              <a:rPr lang="en-US" sz="2300" spc="-160" dirty="0">
                <a:solidFill>
                  <a:srgbClr val="FFFFFF"/>
                </a:solidFill>
                <a:effectLst/>
                <a:latin typeface="Arial" panose="020B0604020202020204" pitchFamily="34" charset="0"/>
                <a:ea typeface="Arial" panose="020B0604020202020204" pitchFamily="34" charset="0"/>
              </a:rPr>
              <a:t> </a:t>
            </a:r>
            <a:r>
              <a:rPr lang="en-US" sz="2300" spc="-20" dirty="0">
                <a:solidFill>
                  <a:srgbClr val="FFFFFF"/>
                </a:solidFill>
                <a:effectLst/>
                <a:latin typeface="Arial" panose="020B0604020202020204" pitchFamily="34" charset="0"/>
                <a:ea typeface="Arial" panose="020B0604020202020204" pitchFamily="34" charset="0"/>
              </a:rPr>
              <a:t>2024,</a:t>
            </a:r>
            <a:r>
              <a:rPr lang="en-US" sz="2300" spc="-160" dirty="0">
                <a:solidFill>
                  <a:srgbClr val="FFFFFF"/>
                </a:solidFill>
                <a:effectLst/>
                <a:latin typeface="Arial" panose="020B0604020202020204" pitchFamily="34" charset="0"/>
                <a:ea typeface="Arial" panose="020B0604020202020204" pitchFamily="34" charset="0"/>
              </a:rPr>
              <a:t> </a:t>
            </a:r>
            <a:r>
              <a:rPr lang="en-US" sz="2300" spc="-20" dirty="0">
                <a:solidFill>
                  <a:srgbClr val="FFFFFF"/>
                </a:solidFill>
                <a:effectLst/>
                <a:latin typeface="Arial" panose="020B0604020202020204" pitchFamily="34" charset="0"/>
                <a:ea typeface="Arial" panose="020B0604020202020204" pitchFamily="34" charset="0"/>
              </a:rPr>
              <a:t>will </a:t>
            </a:r>
            <a:r>
              <a:rPr lang="en-US" sz="2300" spc="0" dirty="0">
                <a:solidFill>
                  <a:srgbClr val="FFFFFF"/>
                </a:solidFill>
                <a:effectLst/>
                <a:latin typeface="Arial" panose="020B0604020202020204" pitchFamily="34" charset="0"/>
                <a:ea typeface="Arial" panose="020B0604020202020204" pitchFamily="34" charset="0"/>
              </a:rPr>
              <a:t>have</a:t>
            </a:r>
            <a:r>
              <a:rPr lang="en-US" sz="2300" spc="-155" dirty="0">
                <a:solidFill>
                  <a:srgbClr val="FFFFFF"/>
                </a:solidFill>
                <a:effectLst/>
                <a:latin typeface="Arial" panose="020B0604020202020204" pitchFamily="34" charset="0"/>
                <a:ea typeface="Arial" panose="020B0604020202020204" pitchFamily="34" charset="0"/>
              </a:rPr>
              <a:t> </a:t>
            </a:r>
            <a:r>
              <a:rPr lang="en-US" sz="2300" spc="0" dirty="0">
                <a:solidFill>
                  <a:srgbClr val="FFFFFF"/>
                </a:solidFill>
                <a:effectLst/>
                <a:latin typeface="Arial" panose="020B0604020202020204" pitchFamily="34" charset="0"/>
                <a:ea typeface="Arial" panose="020B0604020202020204" pitchFamily="34" charset="0"/>
              </a:rPr>
              <a:t>a</a:t>
            </a:r>
            <a:r>
              <a:rPr lang="en-US" sz="2300" spc="-155" dirty="0">
                <a:solidFill>
                  <a:srgbClr val="FFFFFF"/>
                </a:solidFill>
                <a:effectLst/>
                <a:latin typeface="Arial" panose="020B0604020202020204" pitchFamily="34" charset="0"/>
                <a:ea typeface="Arial" panose="020B0604020202020204" pitchFamily="34" charset="0"/>
              </a:rPr>
              <a:t> </a:t>
            </a:r>
            <a:r>
              <a:rPr lang="en-US" sz="2300" spc="0" dirty="0">
                <a:solidFill>
                  <a:srgbClr val="FFFFFF"/>
                </a:solidFill>
                <a:effectLst/>
                <a:latin typeface="Arial" panose="020B0604020202020204" pitchFamily="34" charset="0"/>
                <a:ea typeface="Arial" panose="020B0604020202020204" pitchFamily="34" charset="0"/>
              </a:rPr>
              <a:t>guaranteed</a:t>
            </a:r>
            <a:r>
              <a:rPr lang="en-US" sz="2300" spc="-155" dirty="0">
                <a:solidFill>
                  <a:srgbClr val="FFFFFF"/>
                </a:solidFill>
                <a:effectLst/>
                <a:latin typeface="Arial" panose="020B0604020202020204" pitchFamily="34" charset="0"/>
                <a:ea typeface="Arial" panose="020B0604020202020204" pitchFamily="34" charset="0"/>
              </a:rPr>
              <a:t> </a:t>
            </a:r>
            <a:r>
              <a:rPr lang="en-US" sz="2300" spc="0" dirty="0">
                <a:solidFill>
                  <a:srgbClr val="FFFFFF"/>
                </a:solidFill>
                <a:effectLst/>
                <a:latin typeface="Arial" panose="020B0604020202020204" pitchFamily="34" charset="0"/>
                <a:ea typeface="Arial" panose="020B0604020202020204" pitchFamily="34" charset="0"/>
              </a:rPr>
              <a:t>minimum</a:t>
            </a:r>
            <a:r>
              <a:rPr lang="en-US" sz="2300" spc="-155" dirty="0">
                <a:solidFill>
                  <a:srgbClr val="FFFFFF"/>
                </a:solidFill>
                <a:effectLst/>
                <a:latin typeface="Arial" panose="020B0604020202020204" pitchFamily="34" charset="0"/>
                <a:ea typeface="Arial" panose="020B0604020202020204" pitchFamily="34" charset="0"/>
              </a:rPr>
              <a:t> </a:t>
            </a:r>
            <a:r>
              <a:rPr lang="en-US" sz="2300" spc="0" dirty="0">
                <a:solidFill>
                  <a:srgbClr val="FFFFFF"/>
                </a:solidFill>
                <a:effectLst/>
                <a:latin typeface="Arial" panose="020B0604020202020204" pitchFamily="34" charset="0"/>
                <a:ea typeface="Arial" panose="020B0604020202020204" pitchFamily="34" charset="0"/>
              </a:rPr>
              <a:t>of</a:t>
            </a:r>
            <a:r>
              <a:rPr lang="en-US" sz="2300" spc="-155" dirty="0">
                <a:solidFill>
                  <a:srgbClr val="FFFFFF"/>
                </a:solidFill>
                <a:effectLst/>
                <a:latin typeface="Arial" panose="020B0604020202020204" pitchFamily="34" charset="0"/>
                <a:ea typeface="Arial" panose="020B0604020202020204" pitchFamily="34" charset="0"/>
              </a:rPr>
              <a:t> </a:t>
            </a:r>
            <a:r>
              <a:rPr lang="en-US" sz="2300" spc="0" dirty="0">
                <a:solidFill>
                  <a:srgbClr val="FFFFFF"/>
                </a:solidFill>
                <a:effectLst/>
                <a:latin typeface="Arial" panose="020B0604020202020204" pitchFamily="34" charset="0"/>
                <a:ea typeface="Arial" panose="020B0604020202020204" pitchFamily="34" charset="0"/>
              </a:rPr>
              <a:t>$1500</a:t>
            </a:r>
            <a:r>
              <a:rPr lang="en-US" sz="2300" spc="-155" dirty="0">
                <a:solidFill>
                  <a:srgbClr val="FFFFFF"/>
                </a:solidFill>
                <a:effectLst/>
                <a:latin typeface="Arial" panose="020B0604020202020204" pitchFamily="34" charset="0"/>
                <a:ea typeface="Arial" panose="020B0604020202020204" pitchFamily="34" charset="0"/>
              </a:rPr>
              <a:t> </a:t>
            </a:r>
            <a:br>
              <a:rPr lang="en-US" sz="2300" spc="-155" dirty="0">
                <a:solidFill>
                  <a:srgbClr val="FFFFFF"/>
                </a:solidFill>
                <a:effectLst/>
                <a:latin typeface="Arial" panose="020B0604020202020204" pitchFamily="34" charset="0"/>
                <a:ea typeface="Arial" panose="020B0604020202020204" pitchFamily="34" charset="0"/>
              </a:rPr>
            </a:br>
            <a:r>
              <a:rPr lang="en-US" sz="2300" spc="0" dirty="0">
                <a:solidFill>
                  <a:srgbClr val="FFFFFF"/>
                </a:solidFill>
                <a:effectLst/>
                <a:latin typeface="Arial" panose="020B0604020202020204" pitchFamily="34" charset="0"/>
                <a:ea typeface="Arial" panose="020B0604020202020204" pitchFamily="34" charset="0"/>
              </a:rPr>
              <a:t>(pro-rated</a:t>
            </a:r>
            <a:r>
              <a:rPr lang="en-US" sz="2300" spc="-155" dirty="0">
                <a:solidFill>
                  <a:srgbClr val="FFFFFF"/>
                </a:solidFill>
                <a:effectLst/>
                <a:latin typeface="Arial" panose="020B0604020202020204" pitchFamily="34" charset="0"/>
                <a:ea typeface="Arial" panose="020B0604020202020204" pitchFamily="34" charset="0"/>
              </a:rPr>
              <a:t> </a:t>
            </a:r>
            <a:r>
              <a:rPr lang="en-US" sz="2300" spc="0" dirty="0">
                <a:solidFill>
                  <a:srgbClr val="FFFFFF"/>
                </a:solidFill>
                <a:effectLst/>
                <a:latin typeface="Arial" panose="020B0604020202020204" pitchFamily="34" charset="0"/>
                <a:ea typeface="Arial" panose="020B0604020202020204" pitchFamily="34" charset="0"/>
              </a:rPr>
              <a:t>for part time)</a:t>
            </a:r>
            <a:endParaRPr lang="en-US" sz="2300" spc="0" dirty="0">
              <a:effectLst/>
              <a:latin typeface="Arial" panose="020B0604020202020204" pitchFamily="34" charset="0"/>
              <a:ea typeface="Arial" panose="020B0604020202020204" pitchFamily="34" charset="0"/>
            </a:endParaRPr>
          </a:p>
          <a:p>
            <a:pPr marL="0" indent="0">
              <a:buNone/>
            </a:pPr>
            <a:endParaRPr lang="en-US" dirty="0"/>
          </a:p>
        </p:txBody>
      </p:sp>
      <p:sp>
        <p:nvSpPr>
          <p:cNvPr id="5" name="Text Placeholder 4">
            <a:extLst>
              <a:ext uri="{FF2B5EF4-FFF2-40B4-BE49-F238E27FC236}">
                <a16:creationId xmlns:a16="http://schemas.microsoft.com/office/drawing/2014/main" id="{E15F374F-2CF9-0310-C249-FE654646466A}"/>
              </a:ext>
            </a:extLst>
          </p:cNvPr>
          <p:cNvSpPr>
            <a:spLocks noGrp="1"/>
          </p:cNvSpPr>
          <p:nvPr>
            <p:ph type="body" sz="quarter" idx="3"/>
          </p:nvPr>
        </p:nvSpPr>
        <p:spPr>
          <a:xfrm>
            <a:off x="1103312" y="2703783"/>
            <a:ext cx="5434192" cy="576262"/>
          </a:xfrm>
        </p:spPr>
        <p:txBody>
          <a:bodyPr/>
          <a:lstStyle/>
          <a:p>
            <a:r>
              <a:rPr lang="en-US" sz="3600" dirty="0"/>
              <a:t>2024 PSP (and beyond)</a:t>
            </a:r>
          </a:p>
        </p:txBody>
      </p:sp>
      <p:sp>
        <p:nvSpPr>
          <p:cNvPr id="6" name="Content Placeholder 5">
            <a:extLst>
              <a:ext uri="{FF2B5EF4-FFF2-40B4-BE49-F238E27FC236}">
                <a16:creationId xmlns:a16="http://schemas.microsoft.com/office/drawing/2014/main" id="{AF2C279A-DB32-2C9A-B8C9-56AAD3B7BEB5}"/>
              </a:ext>
            </a:extLst>
          </p:cNvPr>
          <p:cNvSpPr>
            <a:spLocks noGrp="1"/>
          </p:cNvSpPr>
          <p:nvPr>
            <p:ph sz="quarter" idx="4"/>
          </p:nvPr>
        </p:nvSpPr>
        <p:spPr>
          <a:xfrm>
            <a:off x="1103311" y="3313382"/>
            <a:ext cx="10087697" cy="3239040"/>
          </a:xfrm>
        </p:spPr>
        <p:txBody>
          <a:bodyPr>
            <a:normAutofit fontScale="77500" lnSpcReduction="20000"/>
          </a:bodyPr>
          <a:lstStyle/>
          <a:p>
            <a:r>
              <a:rPr lang="en-US" sz="2300" dirty="0"/>
              <a:t>If Kaiser </a:t>
            </a:r>
            <a:r>
              <a:rPr lang="en-US" sz="2300" dirty="0">
                <a:solidFill>
                  <a:schemeClr val="accent2"/>
                </a:solidFill>
              </a:rPr>
              <a:t>fails to meet financial goals</a:t>
            </a:r>
            <a:r>
              <a:rPr lang="en-US" sz="2300" dirty="0"/>
              <a:t>, members will be paid $300 per each labor goal met</a:t>
            </a:r>
            <a:br>
              <a:rPr lang="en-US" sz="2300" dirty="0"/>
            </a:br>
            <a:r>
              <a:rPr lang="en-US" sz="2300" dirty="0"/>
              <a:t>(</a:t>
            </a:r>
            <a:r>
              <a:rPr lang="en-US" sz="2300" dirty="0">
                <a:solidFill>
                  <a:schemeClr val="accent2"/>
                </a:solidFill>
              </a:rPr>
              <a:t>up to $1,200 </a:t>
            </a:r>
            <a:r>
              <a:rPr lang="en-US" sz="2300" dirty="0"/>
              <a:t>for four labor goals)*</a:t>
            </a:r>
          </a:p>
          <a:p>
            <a:r>
              <a:rPr lang="en-US" sz="2300" dirty="0"/>
              <a:t>If Kaiser </a:t>
            </a:r>
            <a:r>
              <a:rPr lang="en-US" sz="2300" dirty="0">
                <a:solidFill>
                  <a:schemeClr val="accent2"/>
                </a:solidFill>
              </a:rPr>
              <a:t>meets financial goals</a:t>
            </a:r>
            <a:r>
              <a:rPr lang="en-US" sz="2300" dirty="0"/>
              <a:t>, members will be paid $700 per each labor goal met </a:t>
            </a:r>
            <a:br>
              <a:rPr lang="en-US" sz="2300" dirty="0"/>
            </a:br>
            <a:r>
              <a:rPr lang="en-US" sz="2300" dirty="0"/>
              <a:t>(</a:t>
            </a:r>
            <a:r>
              <a:rPr lang="en-US" sz="2300" dirty="0">
                <a:solidFill>
                  <a:schemeClr val="accent2"/>
                </a:solidFill>
              </a:rPr>
              <a:t>total</a:t>
            </a:r>
            <a:r>
              <a:rPr lang="en-US" sz="2300" dirty="0"/>
              <a:t> </a:t>
            </a:r>
            <a:r>
              <a:rPr lang="en-US" sz="2300" dirty="0">
                <a:solidFill>
                  <a:schemeClr val="accent2"/>
                </a:solidFill>
              </a:rPr>
              <a:t>potential payout of $2,800</a:t>
            </a:r>
            <a:r>
              <a:rPr lang="en-US" sz="2300" dirty="0"/>
              <a:t>).</a:t>
            </a:r>
          </a:p>
          <a:p>
            <a:r>
              <a:rPr lang="en-US" sz="2300" dirty="0">
                <a:solidFill>
                  <a:srgbClr val="FFFFFF"/>
                </a:solidFill>
                <a:effectLst/>
                <a:latin typeface="Arial" panose="020B0604020202020204" pitchFamily="34" charset="0"/>
                <a:ea typeface="Arial" panose="020B0604020202020204" pitchFamily="34" charset="0"/>
              </a:rPr>
              <a:t>If</a:t>
            </a:r>
            <a:r>
              <a:rPr lang="en-US" sz="2300" spc="-185" dirty="0">
                <a:solidFill>
                  <a:srgbClr val="FFFFFF"/>
                </a:solidFill>
                <a:effectLst/>
                <a:latin typeface="Arial" panose="020B0604020202020204" pitchFamily="34" charset="0"/>
                <a:ea typeface="Arial" panose="020B0604020202020204" pitchFamily="34" charset="0"/>
              </a:rPr>
              <a:t> </a:t>
            </a:r>
            <a:r>
              <a:rPr lang="en-US" sz="2300" dirty="0">
                <a:solidFill>
                  <a:srgbClr val="FFFFFF"/>
                </a:solidFill>
                <a:effectLst/>
                <a:latin typeface="Arial" panose="020B0604020202020204" pitchFamily="34" charset="0"/>
                <a:ea typeface="Arial" panose="020B0604020202020204" pitchFamily="34" charset="0"/>
              </a:rPr>
              <a:t>Kaiser</a:t>
            </a:r>
            <a:r>
              <a:rPr lang="en-US" sz="2300" spc="-180" dirty="0">
                <a:solidFill>
                  <a:srgbClr val="FFFFFF"/>
                </a:solidFill>
                <a:effectLst/>
                <a:latin typeface="Arial" panose="020B0604020202020204" pitchFamily="34" charset="0"/>
                <a:ea typeface="Arial" panose="020B0604020202020204" pitchFamily="34" charset="0"/>
              </a:rPr>
              <a:t> </a:t>
            </a:r>
            <a:r>
              <a:rPr lang="en-US" sz="2300" dirty="0">
                <a:solidFill>
                  <a:schemeClr val="accent2"/>
                </a:solidFill>
                <a:effectLst/>
                <a:latin typeface="Arial" panose="020B0604020202020204" pitchFamily="34" charset="0"/>
                <a:ea typeface="Arial" panose="020B0604020202020204" pitchFamily="34" charset="0"/>
              </a:rPr>
              <a:t>strongly</a:t>
            </a:r>
            <a:r>
              <a:rPr lang="en-US" sz="2300" spc="-185" dirty="0">
                <a:solidFill>
                  <a:schemeClr val="accent2"/>
                </a:solidFill>
                <a:effectLst/>
                <a:latin typeface="Arial" panose="020B0604020202020204" pitchFamily="34" charset="0"/>
                <a:ea typeface="Arial" panose="020B0604020202020204" pitchFamily="34" charset="0"/>
              </a:rPr>
              <a:t> </a:t>
            </a:r>
            <a:r>
              <a:rPr lang="en-US" sz="2300" dirty="0">
                <a:solidFill>
                  <a:schemeClr val="accent2"/>
                </a:solidFill>
                <a:effectLst/>
                <a:latin typeface="Arial" panose="020B0604020202020204" pitchFamily="34" charset="0"/>
                <a:ea typeface="Arial" panose="020B0604020202020204" pitchFamily="34" charset="0"/>
              </a:rPr>
              <a:t>exceeds</a:t>
            </a:r>
            <a:r>
              <a:rPr lang="en-US" sz="2300" spc="-180" dirty="0">
                <a:solidFill>
                  <a:schemeClr val="accent2"/>
                </a:solidFill>
                <a:effectLst/>
                <a:latin typeface="Arial" panose="020B0604020202020204" pitchFamily="34" charset="0"/>
                <a:ea typeface="Arial" panose="020B0604020202020204" pitchFamily="34" charset="0"/>
              </a:rPr>
              <a:t> </a:t>
            </a:r>
            <a:r>
              <a:rPr lang="en-US" sz="2300" dirty="0">
                <a:solidFill>
                  <a:schemeClr val="accent2"/>
                </a:solidFill>
                <a:effectLst/>
                <a:latin typeface="Arial" panose="020B0604020202020204" pitchFamily="34" charset="0"/>
                <a:ea typeface="Arial" panose="020B0604020202020204" pitchFamily="34" charset="0"/>
              </a:rPr>
              <a:t>financial</a:t>
            </a:r>
            <a:r>
              <a:rPr lang="en-US" sz="2300" spc="-185" dirty="0">
                <a:solidFill>
                  <a:schemeClr val="accent2"/>
                </a:solidFill>
                <a:effectLst/>
                <a:latin typeface="Arial" panose="020B0604020202020204" pitchFamily="34" charset="0"/>
                <a:ea typeface="Arial" panose="020B0604020202020204" pitchFamily="34" charset="0"/>
              </a:rPr>
              <a:t> </a:t>
            </a:r>
            <a:r>
              <a:rPr lang="en-US" sz="2300" dirty="0">
                <a:solidFill>
                  <a:schemeClr val="accent2"/>
                </a:solidFill>
                <a:effectLst/>
                <a:latin typeface="Arial" panose="020B0604020202020204" pitchFamily="34" charset="0"/>
                <a:ea typeface="Arial" panose="020B0604020202020204" pitchFamily="34" charset="0"/>
              </a:rPr>
              <a:t>goals</a:t>
            </a:r>
            <a:r>
              <a:rPr lang="en-US" sz="2300" dirty="0">
                <a:solidFill>
                  <a:srgbClr val="FFFFFF"/>
                </a:solidFill>
                <a:effectLst/>
                <a:latin typeface="Arial" panose="020B0604020202020204" pitchFamily="34" charset="0"/>
                <a:ea typeface="Arial" panose="020B0604020202020204" pitchFamily="34" charset="0"/>
              </a:rPr>
              <a:t>,</a:t>
            </a:r>
            <a:r>
              <a:rPr lang="en-US" sz="2300" spc="-180" dirty="0">
                <a:solidFill>
                  <a:srgbClr val="FFFFFF"/>
                </a:solidFill>
                <a:effectLst/>
                <a:latin typeface="Arial" panose="020B0604020202020204" pitchFamily="34" charset="0"/>
                <a:ea typeface="Arial" panose="020B0604020202020204" pitchFamily="34" charset="0"/>
              </a:rPr>
              <a:t> </a:t>
            </a:r>
            <a:r>
              <a:rPr lang="en-US" sz="2300" dirty="0">
                <a:solidFill>
                  <a:srgbClr val="FFFFFF"/>
                </a:solidFill>
                <a:effectLst/>
                <a:latin typeface="Arial" panose="020B0604020202020204" pitchFamily="34" charset="0"/>
                <a:ea typeface="Arial" panose="020B0604020202020204" pitchFamily="34" charset="0"/>
              </a:rPr>
              <a:t>members will</a:t>
            </a:r>
            <a:r>
              <a:rPr lang="en-US" sz="2300" spc="200" dirty="0">
                <a:solidFill>
                  <a:srgbClr val="FFFFFF"/>
                </a:solidFill>
                <a:effectLst/>
                <a:latin typeface="Arial" panose="020B0604020202020204" pitchFamily="34" charset="0"/>
                <a:ea typeface="Arial" panose="020B0604020202020204" pitchFamily="34" charset="0"/>
              </a:rPr>
              <a:t> </a:t>
            </a:r>
            <a:r>
              <a:rPr lang="en-US" sz="2300" dirty="0">
                <a:solidFill>
                  <a:srgbClr val="FFFFFF"/>
                </a:solidFill>
                <a:effectLst/>
                <a:latin typeface="Arial" panose="020B0604020202020204" pitchFamily="34" charset="0"/>
                <a:ea typeface="Arial" panose="020B0604020202020204" pitchFamily="34" charset="0"/>
              </a:rPr>
              <a:t>be</a:t>
            </a:r>
            <a:r>
              <a:rPr lang="en-US" sz="2300" spc="200" dirty="0">
                <a:solidFill>
                  <a:srgbClr val="FFFFFF"/>
                </a:solidFill>
                <a:effectLst/>
                <a:latin typeface="Arial" panose="020B0604020202020204" pitchFamily="34" charset="0"/>
                <a:ea typeface="Arial" panose="020B0604020202020204" pitchFamily="34" charset="0"/>
              </a:rPr>
              <a:t> </a:t>
            </a:r>
            <a:r>
              <a:rPr lang="en-US" sz="2300" dirty="0">
                <a:solidFill>
                  <a:srgbClr val="FFFFFF"/>
                </a:solidFill>
                <a:effectLst/>
                <a:latin typeface="Arial" panose="020B0604020202020204" pitchFamily="34" charset="0"/>
                <a:ea typeface="Arial" panose="020B0604020202020204" pitchFamily="34" charset="0"/>
              </a:rPr>
              <a:t>paid</a:t>
            </a:r>
            <a:r>
              <a:rPr lang="en-US" sz="2300" spc="200" dirty="0">
                <a:solidFill>
                  <a:srgbClr val="FFFFFF"/>
                </a:solidFill>
                <a:effectLst/>
                <a:latin typeface="Arial" panose="020B0604020202020204" pitchFamily="34" charset="0"/>
                <a:ea typeface="Arial" panose="020B0604020202020204" pitchFamily="34" charset="0"/>
              </a:rPr>
              <a:t> </a:t>
            </a:r>
            <a:r>
              <a:rPr lang="en-US" sz="2300" dirty="0">
                <a:solidFill>
                  <a:srgbClr val="FFFFFF"/>
                </a:solidFill>
                <a:effectLst/>
                <a:latin typeface="Arial" panose="020B0604020202020204" pitchFamily="34" charset="0"/>
                <a:ea typeface="Arial" panose="020B0604020202020204" pitchFamily="34" charset="0"/>
              </a:rPr>
              <a:t>$950</a:t>
            </a:r>
            <a:r>
              <a:rPr lang="en-US" sz="2300" spc="200" dirty="0">
                <a:solidFill>
                  <a:srgbClr val="FFFFFF"/>
                </a:solidFill>
                <a:effectLst/>
                <a:latin typeface="Arial" panose="020B0604020202020204" pitchFamily="34" charset="0"/>
                <a:ea typeface="Arial" panose="020B0604020202020204" pitchFamily="34" charset="0"/>
              </a:rPr>
              <a:t> </a:t>
            </a:r>
            <a:r>
              <a:rPr lang="en-US" sz="2300" dirty="0">
                <a:solidFill>
                  <a:srgbClr val="FFFFFF"/>
                </a:solidFill>
                <a:effectLst/>
                <a:latin typeface="Arial" panose="020B0604020202020204" pitchFamily="34" charset="0"/>
                <a:ea typeface="Arial" panose="020B0604020202020204" pitchFamily="34" charset="0"/>
              </a:rPr>
              <a:t>per</a:t>
            </a:r>
            <a:r>
              <a:rPr lang="en-US" sz="2300" spc="200" dirty="0">
                <a:solidFill>
                  <a:srgbClr val="FFFFFF"/>
                </a:solidFill>
                <a:effectLst/>
                <a:latin typeface="Arial" panose="020B0604020202020204" pitchFamily="34" charset="0"/>
                <a:ea typeface="Arial" panose="020B0604020202020204" pitchFamily="34" charset="0"/>
              </a:rPr>
              <a:t> </a:t>
            </a:r>
            <a:r>
              <a:rPr lang="en-US" sz="2300" dirty="0">
                <a:solidFill>
                  <a:srgbClr val="FFFFFF"/>
                </a:solidFill>
                <a:effectLst/>
                <a:latin typeface="Arial" panose="020B0604020202020204" pitchFamily="34" charset="0"/>
                <a:ea typeface="Arial" panose="020B0604020202020204" pitchFamily="34" charset="0"/>
              </a:rPr>
              <a:t>each</a:t>
            </a:r>
            <a:r>
              <a:rPr lang="en-US" sz="2300" spc="200" dirty="0">
                <a:solidFill>
                  <a:srgbClr val="FFFFFF"/>
                </a:solidFill>
                <a:effectLst/>
                <a:latin typeface="Arial" panose="020B0604020202020204" pitchFamily="34" charset="0"/>
                <a:ea typeface="Arial" panose="020B0604020202020204" pitchFamily="34" charset="0"/>
              </a:rPr>
              <a:t> </a:t>
            </a:r>
            <a:r>
              <a:rPr lang="en-US" sz="2300" dirty="0">
                <a:solidFill>
                  <a:srgbClr val="FFFFFF"/>
                </a:solidFill>
                <a:effectLst/>
                <a:latin typeface="Arial" panose="020B0604020202020204" pitchFamily="34" charset="0"/>
                <a:ea typeface="Arial" panose="020B0604020202020204" pitchFamily="34" charset="0"/>
              </a:rPr>
              <a:t>labor</a:t>
            </a:r>
            <a:r>
              <a:rPr lang="en-US" sz="2300" spc="200" dirty="0">
                <a:solidFill>
                  <a:srgbClr val="FFFFFF"/>
                </a:solidFill>
                <a:effectLst/>
                <a:latin typeface="Arial" panose="020B0604020202020204" pitchFamily="34" charset="0"/>
                <a:ea typeface="Arial" panose="020B0604020202020204" pitchFamily="34" charset="0"/>
              </a:rPr>
              <a:t> </a:t>
            </a:r>
            <a:r>
              <a:rPr lang="en-US" sz="2300" dirty="0">
                <a:solidFill>
                  <a:srgbClr val="FFFFFF"/>
                </a:solidFill>
                <a:effectLst/>
                <a:latin typeface="Arial" panose="020B0604020202020204" pitchFamily="34" charset="0"/>
                <a:ea typeface="Arial" panose="020B0604020202020204" pitchFamily="34" charset="0"/>
              </a:rPr>
              <a:t>goal</a:t>
            </a:r>
            <a:r>
              <a:rPr lang="en-US" sz="2300" spc="200" dirty="0">
                <a:solidFill>
                  <a:srgbClr val="FFFFFF"/>
                </a:solidFill>
                <a:effectLst/>
                <a:latin typeface="Arial" panose="020B0604020202020204" pitchFamily="34" charset="0"/>
                <a:ea typeface="Arial" panose="020B0604020202020204" pitchFamily="34" charset="0"/>
              </a:rPr>
              <a:t> </a:t>
            </a:r>
            <a:r>
              <a:rPr lang="en-US" sz="2300" dirty="0">
                <a:solidFill>
                  <a:srgbClr val="FFFFFF"/>
                </a:solidFill>
                <a:effectLst/>
                <a:latin typeface="Arial" panose="020B0604020202020204" pitchFamily="34" charset="0"/>
                <a:ea typeface="Arial" panose="020B0604020202020204" pitchFamily="34" charset="0"/>
              </a:rPr>
              <a:t>met</a:t>
            </a:r>
            <a:r>
              <a:rPr lang="en-US" sz="2300" spc="200" dirty="0">
                <a:solidFill>
                  <a:srgbClr val="FFFFFF"/>
                </a:solidFill>
                <a:effectLst/>
                <a:latin typeface="Arial" panose="020B0604020202020204" pitchFamily="34" charset="0"/>
                <a:ea typeface="Arial" panose="020B0604020202020204" pitchFamily="34" charset="0"/>
              </a:rPr>
              <a:t> </a:t>
            </a:r>
            <a:br>
              <a:rPr lang="en-US" sz="2300" spc="200" dirty="0">
                <a:solidFill>
                  <a:srgbClr val="FFFFFF"/>
                </a:solidFill>
                <a:effectLst/>
                <a:latin typeface="Arial" panose="020B0604020202020204" pitchFamily="34" charset="0"/>
                <a:ea typeface="Arial" panose="020B0604020202020204" pitchFamily="34" charset="0"/>
              </a:rPr>
            </a:br>
            <a:r>
              <a:rPr lang="en-US" sz="2300" dirty="0">
                <a:solidFill>
                  <a:srgbClr val="FFFFFF"/>
                </a:solidFill>
                <a:effectLst/>
                <a:latin typeface="Arial" panose="020B0604020202020204" pitchFamily="34" charset="0"/>
                <a:ea typeface="Arial" panose="020B0604020202020204" pitchFamily="34" charset="0"/>
              </a:rPr>
              <a:t>(</a:t>
            </a:r>
            <a:r>
              <a:rPr lang="en-US" sz="2300" dirty="0">
                <a:solidFill>
                  <a:schemeClr val="accent2"/>
                </a:solidFill>
                <a:effectLst/>
                <a:latin typeface="Arial" panose="020B0604020202020204" pitchFamily="34" charset="0"/>
                <a:ea typeface="Arial" panose="020B0604020202020204" pitchFamily="34" charset="0"/>
              </a:rPr>
              <a:t>total</a:t>
            </a:r>
            <a:r>
              <a:rPr lang="en-US" sz="2300" dirty="0">
                <a:solidFill>
                  <a:srgbClr val="FFFFFF"/>
                </a:solidFill>
                <a:effectLst/>
                <a:latin typeface="Arial" panose="020B0604020202020204" pitchFamily="34" charset="0"/>
                <a:ea typeface="Arial" panose="020B0604020202020204" pitchFamily="34" charset="0"/>
              </a:rPr>
              <a:t> </a:t>
            </a:r>
            <a:r>
              <a:rPr lang="en-US" sz="2300" dirty="0">
                <a:solidFill>
                  <a:schemeClr val="accent2"/>
                </a:solidFill>
                <a:effectLst/>
                <a:latin typeface="Arial" panose="020B0604020202020204" pitchFamily="34" charset="0"/>
                <a:ea typeface="Arial" panose="020B0604020202020204" pitchFamily="34" charset="0"/>
              </a:rPr>
              <a:t>potential</a:t>
            </a:r>
            <a:r>
              <a:rPr lang="en-US" sz="2300" spc="200" dirty="0">
                <a:solidFill>
                  <a:schemeClr val="accent2"/>
                </a:solidFill>
                <a:effectLst/>
                <a:latin typeface="Arial" panose="020B0604020202020204" pitchFamily="34" charset="0"/>
                <a:ea typeface="Arial" panose="020B0604020202020204" pitchFamily="34" charset="0"/>
              </a:rPr>
              <a:t> </a:t>
            </a:r>
            <a:r>
              <a:rPr lang="en-US" sz="2300" dirty="0">
                <a:solidFill>
                  <a:schemeClr val="accent2"/>
                </a:solidFill>
                <a:effectLst/>
                <a:latin typeface="Arial" panose="020B0604020202020204" pitchFamily="34" charset="0"/>
                <a:ea typeface="Arial" panose="020B0604020202020204" pitchFamily="34" charset="0"/>
              </a:rPr>
              <a:t>payout</a:t>
            </a:r>
            <a:r>
              <a:rPr lang="en-US" sz="2300" spc="200" dirty="0">
                <a:solidFill>
                  <a:schemeClr val="accent2"/>
                </a:solidFill>
                <a:effectLst/>
                <a:latin typeface="Arial" panose="020B0604020202020204" pitchFamily="34" charset="0"/>
                <a:ea typeface="Arial" panose="020B0604020202020204" pitchFamily="34" charset="0"/>
              </a:rPr>
              <a:t> </a:t>
            </a:r>
            <a:r>
              <a:rPr lang="en-US" sz="2300" dirty="0">
                <a:solidFill>
                  <a:schemeClr val="accent2"/>
                </a:solidFill>
                <a:effectLst/>
                <a:latin typeface="Arial" panose="020B0604020202020204" pitchFamily="34" charset="0"/>
                <a:ea typeface="Arial" panose="020B0604020202020204" pitchFamily="34" charset="0"/>
              </a:rPr>
              <a:t>of</a:t>
            </a:r>
            <a:r>
              <a:rPr lang="en-US" sz="2300" spc="200" dirty="0">
                <a:solidFill>
                  <a:schemeClr val="accent2"/>
                </a:solidFill>
                <a:effectLst/>
                <a:latin typeface="Arial" panose="020B0604020202020204" pitchFamily="34" charset="0"/>
                <a:ea typeface="Arial" panose="020B0604020202020204" pitchFamily="34" charset="0"/>
              </a:rPr>
              <a:t> </a:t>
            </a:r>
            <a:r>
              <a:rPr lang="en-US" sz="2300" dirty="0">
                <a:solidFill>
                  <a:schemeClr val="accent2"/>
                </a:solidFill>
                <a:effectLst/>
                <a:latin typeface="Arial" panose="020B0604020202020204" pitchFamily="34" charset="0"/>
                <a:ea typeface="Arial" panose="020B0604020202020204" pitchFamily="34" charset="0"/>
              </a:rPr>
              <a:t>$3,750</a:t>
            </a:r>
            <a:r>
              <a:rPr lang="en-US" sz="2300" dirty="0">
                <a:solidFill>
                  <a:srgbClr val="FFFFFF"/>
                </a:solidFill>
                <a:latin typeface="Arial" panose="020B0604020202020204" pitchFamily="34" charset="0"/>
                <a:ea typeface="Arial" panose="020B0604020202020204" pitchFamily="34" charset="0"/>
              </a:rPr>
              <a:t>)</a:t>
            </a:r>
          </a:p>
          <a:p>
            <a:pPr marL="0" indent="0">
              <a:buNone/>
            </a:pPr>
            <a:r>
              <a:rPr lang="en-US" sz="1800" i="1" dirty="0">
                <a:latin typeface="Calibri" panose="020F0502020204030204" pitchFamily="34" charset="0"/>
                <a:ea typeface="Calibri" panose="020F0502020204030204" pitchFamily="34" charset="0"/>
              </a:rPr>
              <a:t>*Enterprise must have a -2% margin or greater to fund full PSP; if below -2% margin can still earn 50% of performance goals ($600)</a:t>
            </a:r>
          </a:p>
          <a:p>
            <a:r>
              <a:rPr lang="en-US" sz="2300" dirty="0">
                <a:latin typeface="Arial" panose="020B0604020202020204" pitchFamily="34" charset="0"/>
              </a:rPr>
              <a:t>Goals and metrics are already set, allowing more time to focus on achievement: </a:t>
            </a:r>
            <a:br>
              <a:rPr lang="en-US" sz="2300" dirty="0">
                <a:latin typeface="Arial" panose="020B0604020202020204" pitchFamily="34" charset="0"/>
              </a:rPr>
            </a:br>
            <a:r>
              <a:rPr lang="en-US" sz="2300" dirty="0">
                <a:latin typeface="Arial" panose="020B0604020202020204" pitchFamily="34" charset="0"/>
              </a:rPr>
              <a:t>Controlling High Blood Pressure, Member Flu Vaccination Rate, HCAHPS: Likelihood to Recommend, CAHPS Meteor Care Experience, and Regional Attendance.</a:t>
            </a:r>
          </a:p>
        </p:txBody>
      </p:sp>
    </p:spTree>
    <p:extLst>
      <p:ext uri="{BB962C8B-B14F-4D97-AF65-F5344CB8AC3E}">
        <p14:creationId xmlns:p14="http://schemas.microsoft.com/office/powerpoint/2010/main" val="3840741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E22F5-7266-44A9-70DE-B056D121F30F}"/>
              </a:ext>
            </a:extLst>
          </p:cNvPr>
          <p:cNvSpPr>
            <a:spLocks noGrp="1"/>
          </p:cNvSpPr>
          <p:nvPr>
            <p:ph type="title"/>
          </p:nvPr>
        </p:nvSpPr>
        <p:spPr>
          <a:xfrm>
            <a:off x="646111" y="506652"/>
            <a:ext cx="10936289" cy="1400530"/>
          </a:xfrm>
        </p:spPr>
        <p:txBody>
          <a:bodyPr/>
          <a:lstStyle/>
          <a:p>
            <a:r>
              <a:rPr lang="en-US" dirty="0">
                <a:solidFill>
                  <a:schemeClr val="accent2"/>
                </a:solidFill>
              </a:rPr>
              <a:t>98.5% YES</a:t>
            </a:r>
            <a:r>
              <a:rPr lang="en-US" dirty="0"/>
              <a:t> RATIFIES NEW NATIONAL AGREEMENT</a:t>
            </a:r>
          </a:p>
        </p:txBody>
      </p:sp>
      <p:sp>
        <p:nvSpPr>
          <p:cNvPr id="6" name="Content Placeholder 5">
            <a:extLst>
              <a:ext uri="{FF2B5EF4-FFF2-40B4-BE49-F238E27FC236}">
                <a16:creationId xmlns:a16="http://schemas.microsoft.com/office/drawing/2014/main" id="{AF2C279A-DB32-2C9A-B8C9-56AAD3B7BEB5}"/>
              </a:ext>
            </a:extLst>
          </p:cNvPr>
          <p:cNvSpPr>
            <a:spLocks noGrp="1"/>
          </p:cNvSpPr>
          <p:nvPr>
            <p:ph sz="quarter" idx="4"/>
          </p:nvPr>
        </p:nvSpPr>
        <p:spPr>
          <a:xfrm>
            <a:off x="3169920" y="2130817"/>
            <a:ext cx="5852160" cy="2596366"/>
          </a:xfrm>
        </p:spPr>
        <p:txBody>
          <a:bodyPr>
            <a:normAutofit/>
          </a:bodyPr>
          <a:lstStyle/>
          <a:p>
            <a:pPr marL="0" marR="69215" indent="0" algn="ctr">
              <a:lnSpc>
                <a:spcPct val="103000"/>
              </a:lnSpc>
              <a:spcBef>
                <a:spcPts val="1195"/>
              </a:spcBef>
              <a:buNone/>
            </a:pPr>
            <a:r>
              <a:rPr lang="en-US" sz="3600" dirty="0">
                <a:effectLst/>
                <a:latin typeface="Arial" panose="020B0604020202020204" pitchFamily="34" charset="0"/>
                <a:ea typeface="Arial" panose="020B0604020202020204" pitchFamily="34" charset="0"/>
              </a:rPr>
              <a:t>This is the </a:t>
            </a:r>
            <a:r>
              <a:rPr lang="en-US" sz="4200" b="1">
                <a:solidFill>
                  <a:schemeClr val="accent2"/>
                </a:solidFill>
              </a:rPr>
              <a:t>strongest</a:t>
            </a:r>
            <a:r>
              <a:rPr lang="en-US" sz="3600">
                <a:latin typeface="Arial" panose="020B0604020202020204" pitchFamily="34" charset="0"/>
                <a:ea typeface="Arial" panose="020B0604020202020204" pitchFamily="34" charset="0"/>
              </a:rPr>
              <a:t>  contract we’ve </a:t>
            </a:r>
            <a:r>
              <a:rPr lang="en-US" sz="3600" dirty="0">
                <a:effectLst/>
                <a:latin typeface="Arial" panose="020B0604020202020204" pitchFamily="34" charset="0"/>
                <a:ea typeface="Arial" panose="020B0604020202020204" pitchFamily="34" charset="0"/>
              </a:rPr>
              <a:t>seen at Kaiser since we started the Partnership 25 years ago.</a:t>
            </a:r>
            <a:endParaRPr lang="en-US" sz="3600" dirty="0">
              <a:latin typeface="Arial" panose="020B0604020202020204" pitchFamily="34" charset="0"/>
              <a:ea typeface="Arial" panose="020B0604020202020204" pitchFamily="34" charset="0"/>
            </a:endParaRPr>
          </a:p>
        </p:txBody>
      </p:sp>
      <p:sp>
        <p:nvSpPr>
          <p:cNvPr id="4" name="TextBox 3">
            <a:extLst>
              <a:ext uri="{FF2B5EF4-FFF2-40B4-BE49-F238E27FC236}">
                <a16:creationId xmlns:a16="http://schemas.microsoft.com/office/drawing/2014/main" id="{D0A00A4F-E17A-AB38-9402-D12A666C9C10}"/>
              </a:ext>
            </a:extLst>
          </p:cNvPr>
          <p:cNvSpPr txBox="1"/>
          <p:nvPr/>
        </p:nvSpPr>
        <p:spPr>
          <a:xfrm>
            <a:off x="646111" y="5227308"/>
            <a:ext cx="13789152" cy="738664"/>
          </a:xfrm>
          <a:prstGeom prst="rect">
            <a:avLst/>
          </a:prstGeom>
          <a:noFill/>
        </p:spPr>
        <p:txBody>
          <a:bodyPr wrap="square">
            <a:spAutoFit/>
          </a:bodyPr>
          <a:lstStyle/>
          <a:p>
            <a:r>
              <a:rPr lang="en-US" sz="4200" b="1" dirty="0">
                <a:latin typeface="Roboto" panose="02000000000000000000" pitchFamily="2" charset="0"/>
                <a:ea typeface="Roboto" panose="02000000000000000000" pitchFamily="2" charset="0"/>
                <a:cs typeface="Roboto" panose="02000000000000000000" pitchFamily="2" charset="0"/>
              </a:rPr>
              <a:t>LET’S KEEP THE </a:t>
            </a:r>
            <a:r>
              <a:rPr lang="en-US" sz="4200" b="1" dirty="0">
                <a:solidFill>
                  <a:schemeClr val="accent2"/>
                </a:solidFill>
                <a:latin typeface="Roboto" panose="02000000000000000000" pitchFamily="2" charset="0"/>
                <a:ea typeface="Roboto" panose="02000000000000000000" pitchFamily="2" charset="0"/>
                <a:cs typeface="Roboto" panose="02000000000000000000" pitchFamily="2" charset="0"/>
              </a:rPr>
              <a:t>MOMENTUM</a:t>
            </a:r>
            <a:r>
              <a:rPr lang="en-US" sz="4200" b="1" dirty="0">
                <a:latin typeface="Roboto" panose="02000000000000000000" pitchFamily="2" charset="0"/>
                <a:ea typeface="Roboto" panose="02000000000000000000" pitchFamily="2" charset="0"/>
                <a:cs typeface="Roboto" panose="02000000000000000000" pitchFamily="2" charset="0"/>
              </a:rPr>
              <a:t> GOING</a:t>
            </a:r>
          </a:p>
        </p:txBody>
      </p:sp>
    </p:spTree>
    <p:extLst>
      <p:ext uri="{BB962C8B-B14F-4D97-AF65-F5344CB8AC3E}">
        <p14:creationId xmlns:p14="http://schemas.microsoft.com/office/powerpoint/2010/main" val="600046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D0FB48D-83F6-C8FB-DE83-B0CCACF7C52F}"/>
              </a:ext>
            </a:extLst>
          </p:cNvPr>
          <p:cNvSpPr>
            <a:spLocks noGrp="1"/>
          </p:cNvSpPr>
          <p:nvPr>
            <p:ph type="title"/>
          </p:nvPr>
        </p:nvSpPr>
        <p:spPr>
          <a:xfrm>
            <a:off x="928659" y="692426"/>
            <a:ext cx="10334681" cy="1981200"/>
          </a:xfrm>
        </p:spPr>
        <p:txBody>
          <a:bodyPr/>
          <a:lstStyle/>
          <a:p>
            <a:r>
              <a:rPr lang="en-US" sz="4800" dirty="0">
                <a:solidFill>
                  <a:schemeClr val="accent2"/>
                </a:solidFill>
                <a:effectLst/>
              </a:rPr>
              <a:t>After our historic three-day strike, we have reached an agreement that wins on all our priorities: </a:t>
            </a:r>
            <a:endParaRPr lang="en-US" dirty="0">
              <a:solidFill>
                <a:schemeClr val="accent2"/>
              </a:solidFill>
            </a:endParaRPr>
          </a:p>
        </p:txBody>
      </p:sp>
      <p:sp>
        <p:nvSpPr>
          <p:cNvPr id="3" name="Content Placeholder 2">
            <a:extLst>
              <a:ext uri="{FF2B5EF4-FFF2-40B4-BE49-F238E27FC236}">
                <a16:creationId xmlns:a16="http://schemas.microsoft.com/office/drawing/2014/main" id="{69347BC1-2467-B20F-B200-B2618A0C8DDF}"/>
              </a:ext>
            </a:extLst>
          </p:cNvPr>
          <p:cNvSpPr>
            <a:spLocks noGrp="1"/>
          </p:cNvSpPr>
          <p:nvPr>
            <p:ph type="body" sz="half" idx="2"/>
          </p:nvPr>
        </p:nvSpPr>
        <p:spPr>
          <a:xfrm>
            <a:off x="1117883" y="2963115"/>
            <a:ext cx="10935571" cy="3202459"/>
          </a:xfrm>
        </p:spPr>
        <p:txBody>
          <a:bodyPr anchor="ctr">
            <a:normAutofit fontScale="92500"/>
          </a:bodyPr>
          <a:lstStyle/>
          <a:p>
            <a:pPr marL="285750" indent="-285750">
              <a:lnSpc>
                <a:spcPct val="150000"/>
              </a:lnSpc>
              <a:buFont typeface="Arial" panose="020B0604020202020204" pitchFamily="34" charset="0"/>
              <a:buChar char="•"/>
            </a:pPr>
            <a:r>
              <a:rPr lang="en-US" sz="2000" dirty="0">
                <a:effectLst/>
              </a:rPr>
              <a:t>Raises healthcare worker pay by 21% over the next four years, institutes a $23 (ROCs) </a:t>
            </a:r>
            <a:br>
              <a:rPr lang="en-US" sz="2000" dirty="0">
                <a:effectLst/>
              </a:rPr>
            </a:br>
            <a:r>
              <a:rPr lang="en-US" sz="2000" dirty="0">
                <a:effectLst/>
              </a:rPr>
              <a:t>or $25 (CA) minimum wage</a:t>
            </a:r>
          </a:p>
          <a:p>
            <a:pPr marL="285750" indent="-285750">
              <a:lnSpc>
                <a:spcPct val="150000"/>
              </a:lnSpc>
              <a:buFont typeface="Arial" panose="020B0604020202020204" pitchFamily="34" charset="0"/>
              <a:buChar char="•"/>
            </a:pPr>
            <a:r>
              <a:rPr lang="en-US" sz="2000" dirty="0">
                <a:effectLst/>
              </a:rPr>
              <a:t>Includes a full menu of initiatives to invest in the workforce and address the short-staffing crisis </a:t>
            </a:r>
          </a:p>
          <a:p>
            <a:pPr marL="285750" indent="-285750">
              <a:lnSpc>
                <a:spcPct val="150000"/>
              </a:lnSpc>
              <a:buFont typeface="Arial" panose="020B0604020202020204" pitchFamily="34" charset="0"/>
              <a:buChar char="•"/>
            </a:pPr>
            <a:r>
              <a:rPr lang="en-US" sz="2000" dirty="0">
                <a:effectLst/>
              </a:rPr>
              <a:t>Protects our pensions and medical benefits, and improves retiree medical </a:t>
            </a:r>
          </a:p>
          <a:p>
            <a:pPr marL="285750" indent="-285750">
              <a:lnSpc>
                <a:spcPct val="150000"/>
              </a:lnSpc>
              <a:buFont typeface="Arial" panose="020B0604020202020204" pitchFamily="34" charset="0"/>
              <a:buChar char="•"/>
            </a:pPr>
            <a:r>
              <a:rPr lang="en-US" sz="2000" dirty="0">
                <a:effectLst/>
              </a:rPr>
              <a:t>Maintains the full value of our PSP, including minimum payouts we can count on when we meet goals </a:t>
            </a:r>
          </a:p>
        </p:txBody>
      </p:sp>
    </p:spTree>
    <p:extLst>
      <p:ext uri="{BB962C8B-B14F-4D97-AF65-F5344CB8AC3E}">
        <p14:creationId xmlns:p14="http://schemas.microsoft.com/office/powerpoint/2010/main" val="2255051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522C9-753B-70B5-C297-4BFE6A5F41A0}"/>
              </a:ext>
            </a:extLst>
          </p:cNvPr>
          <p:cNvSpPr>
            <a:spLocks noGrp="1"/>
          </p:cNvSpPr>
          <p:nvPr>
            <p:ph type="title"/>
          </p:nvPr>
        </p:nvSpPr>
        <p:spPr>
          <a:xfrm>
            <a:off x="646111" y="452718"/>
            <a:ext cx="10936289" cy="1400530"/>
          </a:xfrm>
        </p:spPr>
        <p:txBody>
          <a:bodyPr anchor="t">
            <a:normAutofit/>
          </a:bodyPr>
          <a:lstStyle/>
          <a:p>
            <a:r>
              <a:rPr lang="en-US" dirty="0"/>
              <a:t>OUR </a:t>
            </a:r>
            <a:r>
              <a:rPr lang="en-US" dirty="0">
                <a:solidFill>
                  <a:schemeClr val="accent2"/>
                </a:solidFill>
              </a:rPr>
              <a:t>STRATEGY</a:t>
            </a:r>
            <a:r>
              <a:rPr lang="en-US" dirty="0"/>
              <a:t> TO WIN A STRONG CONTRACT: </a:t>
            </a:r>
          </a:p>
        </p:txBody>
      </p:sp>
      <p:sp>
        <p:nvSpPr>
          <p:cNvPr id="4" name="Text Placeholder 3">
            <a:extLst>
              <a:ext uri="{FF2B5EF4-FFF2-40B4-BE49-F238E27FC236}">
                <a16:creationId xmlns:a16="http://schemas.microsoft.com/office/drawing/2014/main" id="{06737291-4F3B-0F3E-2FF2-B0C80B9947A5}"/>
              </a:ext>
            </a:extLst>
          </p:cNvPr>
          <p:cNvSpPr>
            <a:spLocks noGrp="1"/>
          </p:cNvSpPr>
          <p:nvPr>
            <p:ph type="body" idx="1"/>
          </p:nvPr>
        </p:nvSpPr>
        <p:spPr>
          <a:xfrm>
            <a:off x="1103313" y="1905000"/>
            <a:ext cx="4396338" cy="576262"/>
          </a:xfrm>
        </p:spPr>
        <p:txBody>
          <a:bodyPr anchor="b">
            <a:normAutofit/>
          </a:bodyPr>
          <a:lstStyle/>
          <a:p>
            <a:r>
              <a:rPr lang="en-US" dirty="0"/>
              <a:t>WE GOT STRIKE READY</a:t>
            </a:r>
          </a:p>
        </p:txBody>
      </p:sp>
      <p:pic>
        <p:nvPicPr>
          <p:cNvPr id="11" name="Content Placeholder 10" descr="A few women wearing scrubs and sunglasses&#10;&#10;Description automatically generated">
            <a:extLst>
              <a:ext uri="{FF2B5EF4-FFF2-40B4-BE49-F238E27FC236}">
                <a16:creationId xmlns:a16="http://schemas.microsoft.com/office/drawing/2014/main" id="{36AE967D-7F97-2756-37B0-ED576637C4BF}"/>
              </a:ext>
            </a:extLst>
          </p:cNvPr>
          <p:cNvPicPr>
            <a:picLocks noGrp="1" noChangeAspect="1"/>
          </p:cNvPicPr>
          <p:nvPr>
            <p:ph sz="half" idx="2"/>
          </p:nvPr>
        </p:nvPicPr>
        <p:blipFill>
          <a:blip r:embed="rId2"/>
          <a:stretch>
            <a:fillRect/>
          </a:stretch>
        </p:blipFill>
        <p:spPr>
          <a:xfrm>
            <a:off x="1103313" y="2625755"/>
            <a:ext cx="4395787" cy="3519428"/>
          </a:xfrm>
        </p:spPr>
      </p:pic>
      <p:sp>
        <p:nvSpPr>
          <p:cNvPr id="5" name="Text Placeholder 4">
            <a:extLst>
              <a:ext uri="{FF2B5EF4-FFF2-40B4-BE49-F238E27FC236}">
                <a16:creationId xmlns:a16="http://schemas.microsoft.com/office/drawing/2014/main" id="{D2BED41E-10FC-3036-3F6D-8CDE635D6319}"/>
              </a:ext>
            </a:extLst>
          </p:cNvPr>
          <p:cNvSpPr>
            <a:spLocks noGrp="1"/>
          </p:cNvSpPr>
          <p:nvPr>
            <p:ph type="body" sz="quarter" idx="3"/>
          </p:nvPr>
        </p:nvSpPr>
        <p:spPr>
          <a:xfrm>
            <a:off x="5654495" y="1905000"/>
            <a:ext cx="4396339" cy="576262"/>
          </a:xfrm>
        </p:spPr>
        <p:txBody>
          <a:bodyPr anchor="b">
            <a:normAutofit/>
          </a:bodyPr>
          <a:lstStyle/>
          <a:p>
            <a:r>
              <a:rPr lang="en-US" dirty="0"/>
              <a:t>WE BUILT PUBLIC SUPPORT</a:t>
            </a:r>
          </a:p>
        </p:txBody>
      </p:sp>
      <p:pic>
        <p:nvPicPr>
          <p:cNvPr id="13" name="Content Placeholder 12" descr="A person holding a microphone to a person&#10;&#10;Description automatically generated">
            <a:extLst>
              <a:ext uri="{FF2B5EF4-FFF2-40B4-BE49-F238E27FC236}">
                <a16:creationId xmlns:a16="http://schemas.microsoft.com/office/drawing/2014/main" id="{7359AB21-7FAD-25B9-E621-AF829B95B05B}"/>
              </a:ext>
            </a:extLst>
          </p:cNvPr>
          <p:cNvPicPr>
            <a:picLocks noGrp="1" noChangeAspect="1"/>
          </p:cNvPicPr>
          <p:nvPr>
            <p:ph sz="quarter" idx="4"/>
          </p:nvPr>
        </p:nvPicPr>
        <p:blipFill>
          <a:blip r:embed="rId3"/>
          <a:stretch>
            <a:fillRect/>
          </a:stretch>
        </p:blipFill>
        <p:spPr>
          <a:xfrm>
            <a:off x="5654495" y="2625755"/>
            <a:ext cx="6183098" cy="3520260"/>
          </a:xfrm>
        </p:spPr>
      </p:pic>
    </p:spTree>
    <p:extLst>
      <p:ext uri="{BB962C8B-B14F-4D97-AF65-F5344CB8AC3E}">
        <p14:creationId xmlns:p14="http://schemas.microsoft.com/office/powerpoint/2010/main" val="1161041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F4DF5-7AC4-4B1A-66D5-2251C25BC120}"/>
              </a:ext>
            </a:extLst>
          </p:cNvPr>
          <p:cNvSpPr>
            <a:spLocks noGrp="1"/>
          </p:cNvSpPr>
          <p:nvPr>
            <p:ph type="title"/>
          </p:nvPr>
        </p:nvSpPr>
        <p:spPr>
          <a:xfrm>
            <a:off x="627855" y="341507"/>
            <a:ext cx="10936289" cy="1400530"/>
          </a:xfrm>
        </p:spPr>
        <p:txBody>
          <a:bodyPr/>
          <a:lstStyle/>
          <a:p>
            <a:r>
              <a:rPr lang="en-US" dirty="0"/>
              <a:t>WE </a:t>
            </a:r>
            <a:r>
              <a:rPr lang="en-US" dirty="0">
                <a:solidFill>
                  <a:schemeClr val="accent2"/>
                </a:solidFill>
              </a:rPr>
              <a:t>TOOK ACTION AFTER ACTION </a:t>
            </a:r>
            <a:r>
              <a:rPr lang="en-US" dirty="0"/>
              <a:t>TO SHOW KAISER WE WERE SERIOUS... </a:t>
            </a:r>
          </a:p>
        </p:txBody>
      </p:sp>
      <p:pic>
        <p:nvPicPr>
          <p:cNvPr id="16" name="Content Placeholder 15" descr="A collage of people wearing masks&#10;&#10;Description automatically generated">
            <a:extLst>
              <a:ext uri="{FF2B5EF4-FFF2-40B4-BE49-F238E27FC236}">
                <a16:creationId xmlns:a16="http://schemas.microsoft.com/office/drawing/2014/main" id="{39145458-A508-F30C-693C-8B865569153F}"/>
              </a:ext>
            </a:extLst>
          </p:cNvPr>
          <p:cNvPicPr>
            <a:picLocks noGrp="1" noChangeAspect="1"/>
          </p:cNvPicPr>
          <p:nvPr>
            <p:ph sz="half" idx="2"/>
          </p:nvPr>
        </p:nvPicPr>
        <p:blipFill>
          <a:blip r:embed="rId2"/>
          <a:stretch>
            <a:fillRect/>
          </a:stretch>
        </p:blipFill>
        <p:spPr>
          <a:xfrm>
            <a:off x="757324" y="1742037"/>
            <a:ext cx="7929476" cy="4467582"/>
          </a:xfrm>
        </p:spPr>
      </p:pic>
      <p:sp>
        <p:nvSpPr>
          <p:cNvPr id="7" name="Title 1">
            <a:extLst>
              <a:ext uri="{FF2B5EF4-FFF2-40B4-BE49-F238E27FC236}">
                <a16:creationId xmlns:a16="http://schemas.microsoft.com/office/drawing/2014/main" id="{8F4F9A57-C01B-A3E6-13B4-DD25820B22C1}"/>
              </a:ext>
            </a:extLst>
          </p:cNvPr>
          <p:cNvSpPr txBox="1">
            <a:spLocks/>
          </p:cNvSpPr>
          <p:nvPr/>
        </p:nvSpPr>
        <p:spPr>
          <a:xfrm>
            <a:off x="8822727" y="2299057"/>
            <a:ext cx="3142733" cy="140053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1" i="0" kern="1200">
                <a:solidFill>
                  <a:schemeClr val="tx2"/>
                </a:solidFill>
                <a:latin typeface="Roboto" panose="02000000000000000000" pitchFamily="2" charset="0"/>
                <a:ea typeface="Roboto" panose="02000000000000000000" pitchFamily="2" charset="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 BUT THEY STILL </a:t>
            </a:r>
            <a:r>
              <a:rPr lang="en-US" dirty="0">
                <a:solidFill>
                  <a:schemeClr val="accent2"/>
                </a:solidFill>
              </a:rPr>
              <a:t>WEREN’T LISTENING </a:t>
            </a:r>
            <a:r>
              <a:rPr lang="en-US" dirty="0"/>
              <a:t>TO US.</a:t>
            </a:r>
          </a:p>
        </p:txBody>
      </p:sp>
    </p:spTree>
    <p:extLst>
      <p:ext uri="{BB962C8B-B14F-4D97-AF65-F5344CB8AC3E}">
        <p14:creationId xmlns:p14="http://schemas.microsoft.com/office/powerpoint/2010/main" val="20317636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BCDA-2758-A2EB-0D7B-527C53CCF33A}"/>
              </a:ext>
            </a:extLst>
          </p:cNvPr>
          <p:cNvSpPr>
            <a:spLocks noGrp="1"/>
          </p:cNvSpPr>
          <p:nvPr>
            <p:ph type="title"/>
          </p:nvPr>
        </p:nvSpPr>
        <p:spPr/>
        <p:txBody>
          <a:bodyPr/>
          <a:lstStyle/>
          <a:p>
            <a:r>
              <a:rPr lang="en-US" dirty="0"/>
              <a:t>UNTIL WE MADE HISTORY WITH</a:t>
            </a:r>
            <a:br>
              <a:rPr lang="en-US" dirty="0"/>
            </a:br>
            <a:endParaRPr lang="en-US" dirty="0"/>
          </a:p>
        </p:txBody>
      </p:sp>
      <p:sp>
        <p:nvSpPr>
          <p:cNvPr id="7" name="Title 1">
            <a:extLst>
              <a:ext uri="{FF2B5EF4-FFF2-40B4-BE49-F238E27FC236}">
                <a16:creationId xmlns:a16="http://schemas.microsoft.com/office/drawing/2014/main" id="{4064E278-44E0-3884-89FD-09443A938FE6}"/>
              </a:ext>
            </a:extLst>
          </p:cNvPr>
          <p:cNvSpPr txBox="1">
            <a:spLocks/>
          </p:cNvSpPr>
          <p:nvPr/>
        </p:nvSpPr>
        <p:spPr>
          <a:xfrm>
            <a:off x="1506071" y="5457470"/>
            <a:ext cx="10685929" cy="140053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1" i="0" kern="1200">
                <a:solidFill>
                  <a:schemeClr val="tx2"/>
                </a:solidFill>
                <a:latin typeface="Roboto" panose="02000000000000000000" pitchFamily="2" charset="0"/>
                <a:ea typeface="Roboto" panose="02000000000000000000" pitchFamily="2" charset="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2"/>
                </a:solidFill>
              </a:rPr>
              <a:t>THE LARGEST HEALTHCARE STRIKE EVER</a:t>
            </a:r>
          </a:p>
        </p:txBody>
      </p:sp>
      <p:pic>
        <p:nvPicPr>
          <p:cNvPr id="9" name="Picture 8" descr="A collage of people holding signs&#10;&#10;Description automatically generated">
            <a:extLst>
              <a:ext uri="{FF2B5EF4-FFF2-40B4-BE49-F238E27FC236}">
                <a16:creationId xmlns:a16="http://schemas.microsoft.com/office/drawing/2014/main" id="{170F329A-CAE8-466F-77C1-8AB1F0EDBE61}"/>
              </a:ext>
            </a:extLst>
          </p:cNvPr>
          <p:cNvPicPr>
            <a:picLocks noChangeAspect="1"/>
          </p:cNvPicPr>
          <p:nvPr/>
        </p:nvPicPr>
        <p:blipFill rotWithShape="1">
          <a:blip r:embed="rId2"/>
          <a:srcRect l="3496" t="4190" r="3979" b="3379"/>
          <a:stretch/>
        </p:blipFill>
        <p:spPr>
          <a:xfrm>
            <a:off x="1707292" y="1334530"/>
            <a:ext cx="4007708" cy="4003590"/>
          </a:xfrm>
          <a:prstGeom prst="rect">
            <a:avLst/>
          </a:prstGeom>
        </p:spPr>
      </p:pic>
      <p:pic>
        <p:nvPicPr>
          <p:cNvPr id="11" name="Picture 10" descr="A collage of several people protesting&#10;&#10;Description automatically generated">
            <a:extLst>
              <a:ext uri="{FF2B5EF4-FFF2-40B4-BE49-F238E27FC236}">
                <a16:creationId xmlns:a16="http://schemas.microsoft.com/office/drawing/2014/main" id="{DA2ACF32-C365-AA3F-08D5-B71D9F1EBC10}"/>
              </a:ext>
            </a:extLst>
          </p:cNvPr>
          <p:cNvPicPr>
            <a:picLocks noChangeAspect="1"/>
          </p:cNvPicPr>
          <p:nvPr/>
        </p:nvPicPr>
        <p:blipFill rotWithShape="1">
          <a:blip r:embed="rId3"/>
          <a:srcRect l="3899" t="4190" r="3576" b="3379"/>
          <a:stretch/>
        </p:blipFill>
        <p:spPr>
          <a:xfrm>
            <a:off x="6477000" y="1334530"/>
            <a:ext cx="4007708" cy="4003590"/>
          </a:xfrm>
          <a:prstGeom prst="rect">
            <a:avLst/>
          </a:prstGeom>
        </p:spPr>
      </p:pic>
      <p:sp>
        <p:nvSpPr>
          <p:cNvPr id="3" name="TextBox 2">
            <a:extLst>
              <a:ext uri="{FF2B5EF4-FFF2-40B4-BE49-F238E27FC236}">
                <a16:creationId xmlns:a16="http://schemas.microsoft.com/office/drawing/2014/main" id="{AC786190-4519-66E4-2541-9A219488244C}"/>
              </a:ext>
            </a:extLst>
          </p:cNvPr>
          <p:cNvSpPr txBox="1"/>
          <p:nvPr/>
        </p:nvSpPr>
        <p:spPr>
          <a:xfrm>
            <a:off x="1644587" y="6157735"/>
            <a:ext cx="8937062" cy="400110"/>
          </a:xfrm>
          <a:prstGeom prst="rect">
            <a:avLst/>
          </a:prstGeom>
          <a:noFill/>
        </p:spPr>
        <p:txBody>
          <a:bodyPr wrap="none" rtlCol="0">
            <a:spAutoFit/>
          </a:bodyPr>
          <a:lstStyle/>
          <a:p>
            <a:pPr algn="l"/>
            <a:r>
              <a:rPr lang="en-US" sz="2000" b="1" i="0" dirty="0">
                <a:solidFill>
                  <a:srgbClr val="0F0F0F"/>
                </a:solidFill>
                <a:effectLst/>
                <a:latin typeface="Roboto" panose="02000000000000000000" pitchFamily="2" charset="0"/>
                <a:hlinkClick r:id="rId4"/>
              </a:rPr>
              <a:t>Watch: 2023 Coalition of Kaiser Permanente Unions Strike - News Coverage</a:t>
            </a:r>
            <a:endParaRPr lang="en-US" sz="2000" b="1" i="0" dirty="0">
              <a:solidFill>
                <a:srgbClr val="0F0F0F"/>
              </a:solidFill>
              <a:effectLst/>
              <a:latin typeface="Roboto" panose="02000000000000000000" pitchFamily="2" charset="0"/>
            </a:endParaRPr>
          </a:p>
        </p:txBody>
      </p:sp>
    </p:spTree>
    <p:extLst>
      <p:ext uri="{BB962C8B-B14F-4D97-AF65-F5344CB8AC3E}">
        <p14:creationId xmlns:p14="http://schemas.microsoft.com/office/powerpoint/2010/main" val="1097868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DAF26-FA47-674F-9C60-41AF6868D5E9}"/>
              </a:ext>
            </a:extLst>
          </p:cNvPr>
          <p:cNvSpPr>
            <a:spLocks noGrp="1"/>
          </p:cNvSpPr>
          <p:nvPr>
            <p:ph type="title"/>
          </p:nvPr>
        </p:nvSpPr>
        <p:spPr/>
        <p:txBody>
          <a:bodyPr/>
          <a:lstStyle/>
          <a:p>
            <a:r>
              <a:rPr lang="en-US" dirty="0"/>
              <a:t>WHAT WE </a:t>
            </a:r>
            <a:r>
              <a:rPr lang="en-US" dirty="0">
                <a:solidFill>
                  <a:schemeClr val="accent2"/>
                </a:solidFill>
              </a:rPr>
              <a:t>WON</a:t>
            </a:r>
          </a:p>
        </p:txBody>
      </p:sp>
      <p:sp>
        <p:nvSpPr>
          <p:cNvPr id="3" name="Text Placeholder 2">
            <a:extLst>
              <a:ext uri="{FF2B5EF4-FFF2-40B4-BE49-F238E27FC236}">
                <a16:creationId xmlns:a16="http://schemas.microsoft.com/office/drawing/2014/main" id="{A4C8B723-45CD-D194-E2F6-0D8F9C99E294}"/>
              </a:ext>
            </a:extLst>
          </p:cNvPr>
          <p:cNvSpPr>
            <a:spLocks noGrp="1"/>
          </p:cNvSpPr>
          <p:nvPr>
            <p:ph type="body" idx="1"/>
          </p:nvPr>
        </p:nvSpPr>
        <p:spPr>
          <a:xfrm>
            <a:off x="1102758" y="1214927"/>
            <a:ext cx="4396338" cy="576262"/>
          </a:xfrm>
        </p:spPr>
        <p:txBody>
          <a:bodyPr/>
          <a:lstStyle/>
          <a:p>
            <a:r>
              <a:rPr lang="en-US" sz="3600" dirty="0"/>
              <a:t>RAISES</a:t>
            </a:r>
          </a:p>
        </p:txBody>
      </p:sp>
      <p:graphicFrame>
        <p:nvGraphicFramePr>
          <p:cNvPr id="9" name="Content Placeholder 8">
            <a:extLst>
              <a:ext uri="{FF2B5EF4-FFF2-40B4-BE49-F238E27FC236}">
                <a16:creationId xmlns:a16="http://schemas.microsoft.com/office/drawing/2014/main" id="{29DDDF42-6FAD-5ED7-12DE-A3F0C914E213}"/>
              </a:ext>
            </a:extLst>
          </p:cNvPr>
          <p:cNvGraphicFramePr>
            <a:graphicFrameLocks noGrp="1"/>
          </p:cNvGraphicFramePr>
          <p:nvPr>
            <p:ph sz="half" idx="2"/>
            <p:extLst>
              <p:ext uri="{D42A27DB-BD31-4B8C-83A1-F6EECF244321}">
                <p14:modId xmlns:p14="http://schemas.microsoft.com/office/powerpoint/2010/main" val="3801781687"/>
              </p:ext>
            </p:extLst>
          </p:nvPr>
        </p:nvGraphicFramePr>
        <p:xfrm>
          <a:off x="1177869" y="1791189"/>
          <a:ext cx="5589036" cy="1230312"/>
        </p:xfrm>
        <a:graphic>
          <a:graphicData uri="http://schemas.openxmlformats.org/drawingml/2006/table">
            <a:tbl>
              <a:tblPr firstRow="1" bandRow="1">
                <a:tableStyleId>{5C22544A-7EE6-4342-B048-85BDC9FD1C3A}</a:tableStyleId>
              </a:tblPr>
              <a:tblGrid>
                <a:gridCol w="1397259">
                  <a:extLst>
                    <a:ext uri="{9D8B030D-6E8A-4147-A177-3AD203B41FA5}">
                      <a16:colId xmlns:a16="http://schemas.microsoft.com/office/drawing/2014/main" val="212350952"/>
                    </a:ext>
                  </a:extLst>
                </a:gridCol>
                <a:gridCol w="1397259">
                  <a:extLst>
                    <a:ext uri="{9D8B030D-6E8A-4147-A177-3AD203B41FA5}">
                      <a16:colId xmlns:a16="http://schemas.microsoft.com/office/drawing/2014/main" val="164857327"/>
                    </a:ext>
                  </a:extLst>
                </a:gridCol>
                <a:gridCol w="1397259">
                  <a:extLst>
                    <a:ext uri="{9D8B030D-6E8A-4147-A177-3AD203B41FA5}">
                      <a16:colId xmlns:a16="http://schemas.microsoft.com/office/drawing/2014/main" val="2208610037"/>
                    </a:ext>
                  </a:extLst>
                </a:gridCol>
                <a:gridCol w="1397259">
                  <a:extLst>
                    <a:ext uri="{9D8B030D-6E8A-4147-A177-3AD203B41FA5}">
                      <a16:colId xmlns:a16="http://schemas.microsoft.com/office/drawing/2014/main" val="2678581887"/>
                    </a:ext>
                  </a:extLst>
                </a:gridCol>
              </a:tblGrid>
              <a:tr h="615156">
                <a:tc>
                  <a:txBody>
                    <a:bodyPr/>
                    <a:lstStyle/>
                    <a:p>
                      <a:r>
                        <a:rPr lang="en-US" sz="2400" dirty="0"/>
                        <a:t>10/1/23</a:t>
                      </a:r>
                    </a:p>
                  </a:txBody>
                  <a:tcPr/>
                </a:tc>
                <a:tc>
                  <a:txBody>
                    <a:bodyPr/>
                    <a:lstStyle/>
                    <a:p>
                      <a:r>
                        <a:rPr lang="en-US" sz="2400" dirty="0"/>
                        <a:t>10/1/24</a:t>
                      </a:r>
                    </a:p>
                  </a:txBody>
                  <a:tcPr/>
                </a:tc>
                <a:tc>
                  <a:txBody>
                    <a:bodyPr/>
                    <a:lstStyle/>
                    <a:p>
                      <a:r>
                        <a:rPr lang="en-US" sz="2400" dirty="0"/>
                        <a:t>10/1/25</a:t>
                      </a:r>
                    </a:p>
                  </a:txBody>
                  <a:tcPr/>
                </a:tc>
                <a:tc>
                  <a:txBody>
                    <a:bodyPr/>
                    <a:lstStyle/>
                    <a:p>
                      <a:r>
                        <a:rPr lang="en-US" sz="2400" dirty="0"/>
                        <a:t>10/1/26</a:t>
                      </a:r>
                    </a:p>
                  </a:txBody>
                  <a:tcPr/>
                </a:tc>
                <a:extLst>
                  <a:ext uri="{0D108BD9-81ED-4DB2-BD59-A6C34878D82A}">
                    <a16:rowId xmlns:a16="http://schemas.microsoft.com/office/drawing/2014/main" val="3203788740"/>
                  </a:ext>
                </a:extLst>
              </a:tr>
              <a:tr h="615156">
                <a:tc>
                  <a:txBody>
                    <a:bodyPr/>
                    <a:lstStyle/>
                    <a:p>
                      <a:pPr algn="ctr"/>
                      <a:r>
                        <a:rPr lang="en-US" sz="2400" dirty="0"/>
                        <a:t>6%</a:t>
                      </a:r>
                    </a:p>
                  </a:txBody>
                  <a:tcPr/>
                </a:tc>
                <a:tc>
                  <a:txBody>
                    <a:bodyPr/>
                    <a:lstStyle/>
                    <a:p>
                      <a:pPr algn="ctr"/>
                      <a:r>
                        <a:rPr lang="en-US" sz="2400" dirty="0"/>
                        <a:t>5%</a:t>
                      </a:r>
                    </a:p>
                  </a:txBody>
                  <a:tcPr/>
                </a:tc>
                <a:tc>
                  <a:txBody>
                    <a:bodyPr/>
                    <a:lstStyle/>
                    <a:p>
                      <a:pPr algn="ctr"/>
                      <a:r>
                        <a:rPr lang="en-US" sz="2400" dirty="0"/>
                        <a:t>5%</a:t>
                      </a:r>
                    </a:p>
                  </a:txBody>
                  <a:tcPr/>
                </a:tc>
                <a:tc>
                  <a:txBody>
                    <a:bodyPr/>
                    <a:lstStyle/>
                    <a:p>
                      <a:pPr algn="ctr"/>
                      <a:r>
                        <a:rPr lang="en-US" sz="2400" dirty="0"/>
                        <a:t>5%</a:t>
                      </a:r>
                    </a:p>
                  </a:txBody>
                  <a:tcPr/>
                </a:tc>
                <a:extLst>
                  <a:ext uri="{0D108BD9-81ED-4DB2-BD59-A6C34878D82A}">
                    <a16:rowId xmlns:a16="http://schemas.microsoft.com/office/drawing/2014/main" val="2621647634"/>
                  </a:ext>
                </a:extLst>
              </a:tr>
            </a:tbl>
          </a:graphicData>
        </a:graphic>
      </p:graphicFrame>
      <p:sp>
        <p:nvSpPr>
          <p:cNvPr id="5" name="Text Placeholder 4">
            <a:extLst>
              <a:ext uri="{FF2B5EF4-FFF2-40B4-BE49-F238E27FC236}">
                <a16:creationId xmlns:a16="http://schemas.microsoft.com/office/drawing/2014/main" id="{67A5F184-AB2E-2F69-AAD3-929AA1E36270}"/>
              </a:ext>
            </a:extLst>
          </p:cNvPr>
          <p:cNvSpPr>
            <a:spLocks noGrp="1"/>
          </p:cNvSpPr>
          <p:nvPr>
            <p:ph type="body" sz="quarter" idx="3"/>
          </p:nvPr>
        </p:nvSpPr>
        <p:spPr>
          <a:xfrm>
            <a:off x="8523915" y="1893316"/>
            <a:ext cx="3225114" cy="3178072"/>
          </a:xfr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path path="circle">
              <a:fillToRect l="100000" t="100000"/>
            </a:path>
            <a:tileRect r="-100000" b="-100000"/>
          </a:gradFill>
        </p:spPr>
        <p:txBody>
          <a:bodyPr anchor="ctr"/>
          <a:lstStyle/>
          <a:p>
            <a:r>
              <a:rPr lang="en-US" sz="3600" dirty="0">
                <a:solidFill>
                  <a:schemeClr val="bg2"/>
                </a:solidFill>
              </a:rPr>
              <a:t>RATIFICATION BONUS: </a:t>
            </a:r>
          </a:p>
          <a:p>
            <a:r>
              <a:rPr lang="en-US" sz="2800" spc="0" dirty="0">
                <a:solidFill>
                  <a:schemeClr val="bg2"/>
                </a:solidFill>
                <a:effectLst/>
                <a:latin typeface="Arial" panose="020B0604020202020204" pitchFamily="34" charset="0"/>
                <a:ea typeface="Arial" panose="020B0604020202020204" pitchFamily="34" charset="0"/>
              </a:rPr>
              <a:t>$1,500</a:t>
            </a:r>
            <a:r>
              <a:rPr lang="en-US" sz="2800" spc="-180" dirty="0">
                <a:solidFill>
                  <a:schemeClr val="bg2"/>
                </a:solidFill>
                <a:effectLst/>
                <a:latin typeface="Arial" panose="020B0604020202020204" pitchFamily="34" charset="0"/>
                <a:ea typeface="Arial" panose="020B0604020202020204" pitchFamily="34" charset="0"/>
              </a:rPr>
              <a:t> </a:t>
            </a:r>
            <a:r>
              <a:rPr lang="en-US" sz="2800" spc="0" dirty="0">
                <a:solidFill>
                  <a:schemeClr val="bg2"/>
                </a:solidFill>
                <a:effectLst/>
                <a:latin typeface="Arial" panose="020B0604020202020204" pitchFamily="34" charset="0"/>
                <a:ea typeface="Arial" panose="020B0604020202020204" pitchFamily="34" charset="0"/>
              </a:rPr>
              <a:t>one-time</a:t>
            </a:r>
            <a:r>
              <a:rPr lang="en-US" sz="2800" spc="-175" dirty="0">
                <a:solidFill>
                  <a:schemeClr val="bg2"/>
                </a:solidFill>
                <a:effectLst/>
                <a:latin typeface="Arial" panose="020B0604020202020204" pitchFamily="34" charset="0"/>
                <a:ea typeface="Arial" panose="020B0604020202020204" pitchFamily="34" charset="0"/>
              </a:rPr>
              <a:t> </a:t>
            </a:r>
            <a:r>
              <a:rPr lang="en-US" sz="2800" spc="0" dirty="0">
                <a:solidFill>
                  <a:schemeClr val="bg2"/>
                </a:solidFill>
                <a:effectLst/>
                <a:latin typeface="Arial" panose="020B0604020202020204" pitchFamily="34" charset="0"/>
                <a:ea typeface="Arial" panose="020B0604020202020204" pitchFamily="34" charset="0"/>
              </a:rPr>
              <a:t>ratification</a:t>
            </a:r>
            <a:r>
              <a:rPr lang="en-US" sz="2800" spc="-175" dirty="0">
                <a:solidFill>
                  <a:schemeClr val="bg2"/>
                </a:solidFill>
                <a:effectLst/>
                <a:latin typeface="Arial" panose="020B0604020202020204" pitchFamily="34" charset="0"/>
                <a:ea typeface="Arial" panose="020B0604020202020204" pitchFamily="34" charset="0"/>
              </a:rPr>
              <a:t> </a:t>
            </a:r>
            <a:r>
              <a:rPr lang="en-US" sz="2800" spc="0" dirty="0">
                <a:solidFill>
                  <a:schemeClr val="bg2"/>
                </a:solidFill>
                <a:effectLst/>
                <a:latin typeface="Arial" panose="020B0604020202020204" pitchFamily="34" charset="0"/>
                <a:ea typeface="Arial" panose="020B0604020202020204" pitchFamily="34" charset="0"/>
              </a:rPr>
              <a:t>bonus</a:t>
            </a:r>
            <a:r>
              <a:rPr lang="en-US" sz="2800" spc="-175" dirty="0">
                <a:solidFill>
                  <a:schemeClr val="bg2"/>
                </a:solidFill>
                <a:effectLst/>
                <a:latin typeface="Arial" panose="020B0604020202020204" pitchFamily="34" charset="0"/>
                <a:ea typeface="Arial" panose="020B0604020202020204" pitchFamily="34" charset="0"/>
              </a:rPr>
              <a:t> </a:t>
            </a:r>
            <a:r>
              <a:rPr lang="en-US" sz="2800" spc="0" dirty="0">
                <a:solidFill>
                  <a:schemeClr val="bg2"/>
                </a:solidFill>
                <a:effectLst/>
                <a:latin typeface="Arial" panose="020B0604020202020204" pitchFamily="34" charset="0"/>
                <a:ea typeface="Arial" panose="020B0604020202020204" pitchFamily="34" charset="0"/>
              </a:rPr>
              <a:t>for</a:t>
            </a:r>
            <a:r>
              <a:rPr lang="en-US" sz="2800" spc="-175" dirty="0">
                <a:solidFill>
                  <a:schemeClr val="bg2"/>
                </a:solidFill>
                <a:effectLst/>
                <a:latin typeface="Arial" panose="020B0604020202020204" pitchFamily="34" charset="0"/>
                <a:ea typeface="Arial" panose="020B0604020202020204" pitchFamily="34" charset="0"/>
              </a:rPr>
              <a:t> </a:t>
            </a:r>
            <a:r>
              <a:rPr lang="en-US" sz="2800" spc="0" dirty="0">
                <a:solidFill>
                  <a:schemeClr val="bg2"/>
                </a:solidFill>
                <a:effectLst/>
                <a:latin typeface="Arial" panose="020B0604020202020204" pitchFamily="34" charset="0"/>
                <a:ea typeface="Arial" panose="020B0604020202020204" pitchFamily="34" charset="0"/>
              </a:rPr>
              <a:t>all</a:t>
            </a:r>
            <a:r>
              <a:rPr lang="en-US" sz="2800" spc="-175" dirty="0">
                <a:solidFill>
                  <a:schemeClr val="bg2"/>
                </a:solidFill>
                <a:effectLst/>
                <a:latin typeface="Arial" panose="020B0604020202020204" pitchFamily="34" charset="0"/>
                <a:ea typeface="Arial" panose="020B0604020202020204" pitchFamily="34" charset="0"/>
              </a:rPr>
              <a:t> </a:t>
            </a:r>
            <a:r>
              <a:rPr lang="en-US" sz="2800" spc="-10" dirty="0">
                <a:solidFill>
                  <a:schemeClr val="bg2"/>
                </a:solidFill>
                <a:effectLst/>
                <a:latin typeface="Arial" panose="020B0604020202020204" pitchFamily="34" charset="0"/>
                <a:ea typeface="Arial" panose="020B0604020202020204" pitchFamily="34" charset="0"/>
              </a:rPr>
              <a:t>workers.</a:t>
            </a:r>
          </a:p>
        </p:txBody>
      </p:sp>
      <p:graphicFrame>
        <p:nvGraphicFramePr>
          <p:cNvPr id="11" name="Content Placeholder 10">
            <a:extLst>
              <a:ext uri="{FF2B5EF4-FFF2-40B4-BE49-F238E27FC236}">
                <a16:creationId xmlns:a16="http://schemas.microsoft.com/office/drawing/2014/main" id="{56C1CEDF-3F7D-BFC9-E6E7-EA2FD40FEAD4}"/>
              </a:ext>
            </a:extLst>
          </p:cNvPr>
          <p:cNvGraphicFramePr>
            <a:graphicFrameLocks noGrp="1"/>
          </p:cNvGraphicFramePr>
          <p:nvPr>
            <p:ph sz="quarter" idx="4"/>
            <p:extLst>
              <p:ext uri="{D42A27DB-BD31-4B8C-83A1-F6EECF244321}">
                <p14:modId xmlns:p14="http://schemas.microsoft.com/office/powerpoint/2010/main" val="4151870220"/>
              </p:ext>
            </p:extLst>
          </p:nvPr>
        </p:nvGraphicFramePr>
        <p:xfrm>
          <a:off x="1177869" y="3757441"/>
          <a:ext cx="5589036" cy="2222552"/>
        </p:xfrm>
        <a:graphic>
          <a:graphicData uri="http://schemas.openxmlformats.org/drawingml/2006/table">
            <a:tbl>
              <a:tblPr firstRow="1" bandRow="1">
                <a:tableStyleId>{5C22544A-7EE6-4342-B048-85BDC9FD1C3A}</a:tableStyleId>
              </a:tblPr>
              <a:tblGrid>
                <a:gridCol w="1397259">
                  <a:extLst>
                    <a:ext uri="{9D8B030D-6E8A-4147-A177-3AD203B41FA5}">
                      <a16:colId xmlns:a16="http://schemas.microsoft.com/office/drawing/2014/main" val="2904858320"/>
                    </a:ext>
                  </a:extLst>
                </a:gridCol>
                <a:gridCol w="1397259">
                  <a:extLst>
                    <a:ext uri="{9D8B030D-6E8A-4147-A177-3AD203B41FA5}">
                      <a16:colId xmlns:a16="http://schemas.microsoft.com/office/drawing/2014/main" val="373116994"/>
                    </a:ext>
                  </a:extLst>
                </a:gridCol>
                <a:gridCol w="1397259">
                  <a:extLst>
                    <a:ext uri="{9D8B030D-6E8A-4147-A177-3AD203B41FA5}">
                      <a16:colId xmlns:a16="http://schemas.microsoft.com/office/drawing/2014/main" val="255792818"/>
                    </a:ext>
                  </a:extLst>
                </a:gridCol>
                <a:gridCol w="1397259">
                  <a:extLst>
                    <a:ext uri="{9D8B030D-6E8A-4147-A177-3AD203B41FA5}">
                      <a16:colId xmlns:a16="http://schemas.microsoft.com/office/drawing/2014/main" val="3220402797"/>
                    </a:ext>
                  </a:extLst>
                </a:gridCol>
              </a:tblGrid>
              <a:tr h="370840">
                <a:tc>
                  <a:txBody>
                    <a:bodyPr/>
                    <a:lstStyle/>
                    <a:p>
                      <a:endParaRPr lang="en-US" sz="2400" dirty="0"/>
                    </a:p>
                  </a:txBody>
                  <a:tcPr/>
                </a:tc>
                <a:tc>
                  <a:txBody>
                    <a:bodyPr/>
                    <a:lstStyle/>
                    <a:p>
                      <a:r>
                        <a:rPr lang="en-US" sz="2400" dirty="0"/>
                        <a:t>6/1/24</a:t>
                      </a:r>
                    </a:p>
                  </a:txBody>
                  <a:tcPr/>
                </a:tc>
                <a:tc>
                  <a:txBody>
                    <a:bodyPr/>
                    <a:lstStyle/>
                    <a:p>
                      <a:r>
                        <a:rPr lang="en-US" sz="2400" dirty="0"/>
                        <a:t>6/1/25</a:t>
                      </a:r>
                    </a:p>
                  </a:txBody>
                  <a:tcPr/>
                </a:tc>
                <a:tc>
                  <a:txBody>
                    <a:bodyPr/>
                    <a:lstStyle/>
                    <a:p>
                      <a:r>
                        <a:rPr lang="en-US" sz="2400" dirty="0"/>
                        <a:t>6/1/26</a:t>
                      </a:r>
                    </a:p>
                  </a:txBody>
                  <a:tcPr/>
                </a:tc>
                <a:extLst>
                  <a:ext uri="{0D108BD9-81ED-4DB2-BD59-A6C34878D82A}">
                    <a16:rowId xmlns:a16="http://schemas.microsoft.com/office/drawing/2014/main" val="2392215152"/>
                  </a:ext>
                </a:extLst>
              </a:tr>
              <a:tr h="576632">
                <a:tc>
                  <a:txBody>
                    <a:bodyPr/>
                    <a:lstStyle/>
                    <a:p>
                      <a:r>
                        <a:rPr lang="en-US" sz="2400" dirty="0"/>
                        <a:t>CA</a:t>
                      </a:r>
                    </a:p>
                  </a:txBody>
                  <a:tcPr anchor="ctr"/>
                </a:tc>
                <a:tc>
                  <a:txBody>
                    <a:bodyPr/>
                    <a:lstStyle/>
                    <a:p>
                      <a:pPr algn="ctr"/>
                      <a:r>
                        <a:rPr lang="en-US" sz="2400" dirty="0"/>
                        <a:t>$23/</a:t>
                      </a:r>
                      <a:r>
                        <a:rPr lang="en-US" sz="2400" dirty="0" err="1"/>
                        <a:t>hr</a:t>
                      </a:r>
                      <a:endParaRPr lang="en-US" sz="24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t>$24/</a:t>
                      </a:r>
                      <a:r>
                        <a:rPr lang="en-US" sz="2400" dirty="0" err="1"/>
                        <a:t>hr</a:t>
                      </a:r>
                      <a:endParaRPr lang="en-US" sz="24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t>$25/</a:t>
                      </a:r>
                      <a:r>
                        <a:rPr lang="en-US" sz="2400" dirty="0" err="1"/>
                        <a:t>hr</a:t>
                      </a:r>
                      <a:endParaRPr lang="en-US" sz="2400" dirty="0"/>
                    </a:p>
                  </a:txBody>
                  <a:tcPr anchor="ctr"/>
                </a:tc>
                <a:extLst>
                  <a:ext uri="{0D108BD9-81ED-4DB2-BD59-A6C34878D82A}">
                    <a16:rowId xmlns:a16="http://schemas.microsoft.com/office/drawing/2014/main" val="2109092544"/>
                  </a:ext>
                </a:extLst>
              </a:tr>
              <a:tr h="370840">
                <a:tc>
                  <a:txBody>
                    <a:bodyPr/>
                    <a:lstStyle/>
                    <a:p>
                      <a:r>
                        <a:rPr lang="en-US" sz="2400" dirty="0"/>
                        <a:t>Regions Outside CA</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t>$21/</a:t>
                      </a:r>
                      <a:r>
                        <a:rPr lang="en-US" sz="2400" dirty="0" err="1"/>
                        <a:t>hr</a:t>
                      </a:r>
                      <a:endParaRPr lang="en-US" sz="24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t>$22/</a:t>
                      </a:r>
                      <a:r>
                        <a:rPr lang="en-US" sz="2400" dirty="0" err="1"/>
                        <a:t>hr</a:t>
                      </a:r>
                      <a:endParaRPr lang="en-US" sz="24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t>$23/</a:t>
                      </a:r>
                      <a:r>
                        <a:rPr lang="en-US" sz="2400" dirty="0" err="1"/>
                        <a:t>hr</a:t>
                      </a:r>
                      <a:endParaRPr lang="en-US" sz="2400" dirty="0"/>
                    </a:p>
                  </a:txBody>
                  <a:tcPr anchor="ctr"/>
                </a:tc>
                <a:extLst>
                  <a:ext uri="{0D108BD9-81ED-4DB2-BD59-A6C34878D82A}">
                    <a16:rowId xmlns:a16="http://schemas.microsoft.com/office/drawing/2014/main" val="2218931846"/>
                  </a:ext>
                </a:extLst>
              </a:tr>
            </a:tbl>
          </a:graphicData>
        </a:graphic>
      </p:graphicFrame>
      <p:sp>
        <p:nvSpPr>
          <p:cNvPr id="10" name="Text Placeholder 4">
            <a:extLst>
              <a:ext uri="{FF2B5EF4-FFF2-40B4-BE49-F238E27FC236}">
                <a16:creationId xmlns:a16="http://schemas.microsoft.com/office/drawing/2014/main" id="{55FC8C6B-9CB2-5664-B1B4-B72747B53C72}"/>
              </a:ext>
            </a:extLst>
          </p:cNvPr>
          <p:cNvSpPr txBox="1">
            <a:spLocks/>
          </p:cNvSpPr>
          <p:nvPr/>
        </p:nvSpPr>
        <p:spPr>
          <a:xfrm>
            <a:off x="1102758" y="3194221"/>
            <a:ext cx="4396339" cy="576262"/>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400" b="0" i="0" kern="1200">
                <a:solidFill>
                  <a:schemeClr val="bg2">
                    <a:lumMod val="40000"/>
                    <a:lumOff val="60000"/>
                  </a:schemeClr>
                </a:solidFill>
                <a:latin typeface="Roboto" panose="02000000000000000000" pitchFamily="2" charset="0"/>
                <a:ea typeface="Roboto" panose="02000000000000000000" pitchFamily="2" charset="0"/>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1" i="0" kern="1200">
                <a:solidFill>
                  <a:schemeClr val="tx1"/>
                </a:solidFill>
                <a:latin typeface="Roboto" panose="02000000000000000000" pitchFamily="2" charset="0"/>
                <a:ea typeface="Roboto" panose="02000000000000000000" pitchFamily="2" charset="0"/>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800" b="1" i="0" kern="1200">
                <a:solidFill>
                  <a:schemeClr val="tx1"/>
                </a:solidFill>
                <a:latin typeface="Roboto" panose="02000000000000000000" pitchFamily="2" charset="0"/>
                <a:ea typeface="Roboto" panose="02000000000000000000" pitchFamily="2" charset="0"/>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Roboto" panose="02000000000000000000" pitchFamily="2" charset="0"/>
                <a:ea typeface="Roboto" panose="02000000000000000000" pitchFamily="2" charset="0"/>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Roboto" panose="02000000000000000000" pitchFamily="2" charset="0"/>
                <a:ea typeface="Roboto" panose="02000000000000000000" pitchFamily="2" charset="0"/>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9pPr>
          </a:lstStyle>
          <a:p>
            <a:r>
              <a:rPr lang="en-US" sz="3600" dirty="0"/>
              <a:t>MINIMUM WAGE</a:t>
            </a:r>
          </a:p>
        </p:txBody>
      </p:sp>
      <p:sp>
        <p:nvSpPr>
          <p:cNvPr id="15" name="Plus 14">
            <a:extLst>
              <a:ext uri="{FF2B5EF4-FFF2-40B4-BE49-F238E27FC236}">
                <a16:creationId xmlns:a16="http://schemas.microsoft.com/office/drawing/2014/main" id="{338190E3-5A9A-53AB-520E-9F20722758D0}"/>
              </a:ext>
            </a:extLst>
          </p:cNvPr>
          <p:cNvSpPr/>
          <p:nvPr/>
        </p:nvSpPr>
        <p:spPr>
          <a:xfrm>
            <a:off x="7188210" y="2971800"/>
            <a:ext cx="914400" cy="914400"/>
          </a:xfrm>
          <a:prstGeom prst="mathPlus">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3940729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E37C5-2879-C439-1004-11E381FD845F}"/>
              </a:ext>
            </a:extLst>
          </p:cNvPr>
          <p:cNvSpPr>
            <a:spLocks noGrp="1"/>
          </p:cNvSpPr>
          <p:nvPr>
            <p:ph type="title"/>
          </p:nvPr>
        </p:nvSpPr>
        <p:spPr/>
        <p:txBody>
          <a:bodyPr/>
          <a:lstStyle/>
          <a:p>
            <a:r>
              <a:rPr lang="en-US" dirty="0"/>
              <a:t>WHAT WE </a:t>
            </a:r>
            <a:r>
              <a:rPr lang="en-US" dirty="0">
                <a:solidFill>
                  <a:schemeClr val="accent2"/>
                </a:solidFill>
              </a:rPr>
              <a:t>WON: </a:t>
            </a:r>
          </a:p>
        </p:txBody>
      </p:sp>
      <p:sp>
        <p:nvSpPr>
          <p:cNvPr id="3" name="Text Placeholder 2">
            <a:extLst>
              <a:ext uri="{FF2B5EF4-FFF2-40B4-BE49-F238E27FC236}">
                <a16:creationId xmlns:a16="http://schemas.microsoft.com/office/drawing/2014/main" id="{3A1B239B-4AEA-0EF2-BB59-8A8A2CAA39E6}"/>
              </a:ext>
            </a:extLst>
          </p:cNvPr>
          <p:cNvSpPr>
            <a:spLocks noGrp="1"/>
          </p:cNvSpPr>
          <p:nvPr>
            <p:ph type="body" idx="1"/>
          </p:nvPr>
        </p:nvSpPr>
        <p:spPr>
          <a:xfrm>
            <a:off x="1103312" y="1560734"/>
            <a:ext cx="4396338" cy="576262"/>
          </a:xfrm>
        </p:spPr>
        <p:txBody>
          <a:bodyPr/>
          <a:lstStyle/>
          <a:p>
            <a:r>
              <a:rPr lang="en-US" sz="3600" dirty="0"/>
              <a:t>STAFFING</a:t>
            </a:r>
            <a:endParaRPr lang="en-US" dirty="0"/>
          </a:p>
        </p:txBody>
      </p:sp>
      <p:sp>
        <p:nvSpPr>
          <p:cNvPr id="4" name="Content Placeholder 3">
            <a:extLst>
              <a:ext uri="{FF2B5EF4-FFF2-40B4-BE49-F238E27FC236}">
                <a16:creationId xmlns:a16="http://schemas.microsoft.com/office/drawing/2014/main" id="{391EF1EF-9503-72FA-1248-45F9CF2BB352}"/>
              </a:ext>
            </a:extLst>
          </p:cNvPr>
          <p:cNvSpPr>
            <a:spLocks noGrp="1"/>
          </p:cNvSpPr>
          <p:nvPr>
            <p:ph sz="half" idx="2"/>
          </p:nvPr>
        </p:nvSpPr>
        <p:spPr>
          <a:xfrm>
            <a:off x="1103312" y="2136995"/>
            <a:ext cx="9985376" cy="4369083"/>
          </a:xfrm>
        </p:spPr>
        <p:txBody>
          <a:bodyPr>
            <a:normAutofit/>
          </a:bodyPr>
          <a:lstStyle/>
          <a:p>
            <a:r>
              <a:rPr lang="en-US" dirty="0"/>
              <a:t>Protection from outsourcing and subcontracting for all positions. Defeated Kaiser’s attempt to outsource Revenue Cycle positions.</a:t>
            </a:r>
          </a:p>
          <a:p>
            <a:r>
              <a:rPr lang="en-US" dirty="0"/>
              <a:t>40% Increase to the Education Fund to provide education support, externships and preceptorship to help current employees promote into higher paid classifications.</a:t>
            </a:r>
          </a:p>
          <a:p>
            <a:r>
              <a:rPr lang="en-US" dirty="0"/>
              <a:t>Commitment to reducing registry/travelers and clarify that travelers are not used for day to day workflows.</a:t>
            </a:r>
          </a:p>
          <a:p>
            <a:r>
              <a:rPr lang="en-US" dirty="0"/>
              <a:t>$100 million in new investment in Futuro Health over the 4 year period to train healthcare workers of the future with plans to expand nationally. Annual installments are tied to meeting goals on graduates. Futuro graduates will be given preference for hiring over equally qualified external candidates.</a:t>
            </a:r>
          </a:p>
        </p:txBody>
      </p:sp>
      <p:sp>
        <p:nvSpPr>
          <p:cNvPr id="8" name="TextBox 7">
            <a:extLst>
              <a:ext uri="{FF2B5EF4-FFF2-40B4-BE49-F238E27FC236}">
                <a16:creationId xmlns:a16="http://schemas.microsoft.com/office/drawing/2014/main" id="{46C8324A-04CB-4749-1FF8-B9FEB6FB7274}"/>
              </a:ext>
            </a:extLst>
          </p:cNvPr>
          <p:cNvSpPr txBox="1"/>
          <p:nvPr/>
        </p:nvSpPr>
        <p:spPr>
          <a:xfrm>
            <a:off x="3988144" y="6264875"/>
            <a:ext cx="7800202" cy="369332"/>
          </a:xfrm>
          <a:prstGeom prst="rect">
            <a:avLst/>
          </a:prstGeom>
          <a:noFill/>
        </p:spPr>
        <p:txBody>
          <a:bodyPr wrap="square">
            <a:spAutoFit/>
          </a:bodyPr>
          <a:lstStyle/>
          <a:p>
            <a:pPr algn="r"/>
            <a:r>
              <a:rPr lang="en-US" sz="1800" dirty="0">
                <a:solidFill>
                  <a:schemeClr val="accent2"/>
                </a:solidFill>
              </a:rPr>
              <a:t>EDUCATION OPPORTUNITIES FOR YOU AND YOUR FAMILY</a:t>
            </a:r>
            <a:endParaRPr lang="en-US" dirty="0"/>
          </a:p>
        </p:txBody>
      </p:sp>
    </p:spTree>
    <p:extLst>
      <p:ext uri="{BB962C8B-B14F-4D97-AF65-F5344CB8AC3E}">
        <p14:creationId xmlns:p14="http://schemas.microsoft.com/office/powerpoint/2010/main" val="1739367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E37C5-2879-C439-1004-11E381FD845F}"/>
              </a:ext>
            </a:extLst>
          </p:cNvPr>
          <p:cNvSpPr>
            <a:spLocks noGrp="1"/>
          </p:cNvSpPr>
          <p:nvPr>
            <p:ph type="title"/>
          </p:nvPr>
        </p:nvSpPr>
        <p:spPr/>
        <p:txBody>
          <a:bodyPr/>
          <a:lstStyle/>
          <a:p>
            <a:r>
              <a:rPr lang="en-US" dirty="0"/>
              <a:t>WHAT WE </a:t>
            </a:r>
            <a:r>
              <a:rPr lang="en-US" dirty="0">
                <a:solidFill>
                  <a:schemeClr val="accent2"/>
                </a:solidFill>
              </a:rPr>
              <a:t>WON: </a:t>
            </a:r>
          </a:p>
        </p:txBody>
      </p:sp>
      <p:sp>
        <p:nvSpPr>
          <p:cNvPr id="3" name="Text Placeholder 2">
            <a:extLst>
              <a:ext uri="{FF2B5EF4-FFF2-40B4-BE49-F238E27FC236}">
                <a16:creationId xmlns:a16="http://schemas.microsoft.com/office/drawing/2014/main" id="{3A1B239B-4AEA-0EF2-BB59-8A8A2CAA39E6}"/>
              </a:ext>
            </a:extLst>
          </p:cNvPr>
          <p:cNvSpPr>
            <a:spLocks noGrp="1"/>
          </p:cNvSpPr>
          <p:nvPr>
            <p:ph type="body" idx="1"/>
          </p:nvPr>
        </p:nvSpPr>
        <p:spPr>
          <a:xfrm>
            <a:off x="1103312" y="1535682"/>
            <a:ext cx="4396338" cy="576262"/>
          </a:xfrm>
        </p:spPr>
        <p:txBody>
          <a:bodyPr/>
          <a:lstStyle/>
          <a:p>
            <a:r>
              <a:rPr lang="en-US" sz="3600" dirty="0"/>
              <a:t>STAFFING</a:t>
            </a:r>
            <a:endParaRPr lang="en-US" dirty="0"/>
          </a:p>
        </p:txBody>
      </p:sp>
      <p:sp>
        <p:nvSpPr>
          <p:cNvPr id="4" name="Content Placeholder 3">
            <a:extLst>
              <a:ext uri="{FF2B5EF4-FFF2-40B4-BE49-F238E27FC236}">
                <a16:creationId xmlns:a16="http://schemas.microsoft.com/office/drawing/2014/main" id="{391EF1EF-9503-72FA-1248-45F9CF2BB352}"/>
              </a:ext>
            </a:extLst>
          </p:cNvPr>
          <p:cNvSpPr>
            <a:spLocks noGrp="1"/>
          </p:cNvSpPr>
          <p:nvPr>
            <p:ph sz="half" idx="2"/>
          </p:nvPr>
        </p:nvSpPr>
        <p:spPr>
          <a:xfrm>
            <a:off x="1103312" y="2111943"/>
            <a:ext cx="9985376" cy="4369083"/>
          </a:xfrm>
        </p:spPr>
        <p:txBody>
          <a:bodyPr>
            <a:normAutofit/>
          </a:bodyPr>
          <a:lstStyle/>
          <a:p>
            <a:r>
              <a:rPr lang="en-US" dirty="0"/>
              <a:t>Focus on recruiting and training current employees for key hard to fill positions. </a:t>
            </a:r>
          </a:p>
          <a:p>
            <a:r>
              <a:rPr lang="en-US" dirty="0"/>
              <a:t>During a one year period following ratification, with exceptions for promotions and FTE increases, new hires and people who transfer will commit to their position for one year in order to reduce internal churn and get to outside hiring faster. </a:t>
            </a:r>
          </a:p>
          <a:p>
            <a:r>
              <a:rPr lang="en-US" dirty="0"/>
              <a:t>Commitment to a timeline to implement joint staffing process system-wide, as outlined in Section 1F of the National Agreement, so we have an ongoing voice in determining staffing in our units/departments.</a:t>
            </a:r>
          </a:p>
          <a:p>
            <a:r>
              <a:rPr lang="en-US" dirty="0"/>
              <a:t>Increased protections for workers who have been remote for five years or more.</a:t>
            </a:r>
          </a:p>
          <a:p>
            <a:r>
              <a:rPr lang="en-US" dirty="0"/>
              <a:t>New remote worker policy that protects rights of remote and hybrid workers.</a:t>
            </a:r>
          </a:p>
          <a:p>
            <a:pPr marL="0" indent="0">
              <a:buNone/>
            </a:pPr>
            <a:endParaRPr lang="en-US" dirty="0"/>
          </a:p>
        </p:txBody>
      </p:sp>
    </p:spTree>
    <p:extLst>
      <p:ext uri="{BB962C8B-B14F-4D97-AF65-F5344CB8AC3E}">
        <p14:creationId xmlns:p14="http://schemas.microsoft.com/office/powerpoint/2010/main" val="7372606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45646-29DE-CA09-30B0-85FFC092DA48}"/>
              </a:ext>
            </a:extLst>
          </p:cNvPr>
          <p:cNvSpPr>
            <a:spLocks noGrp="1"/>
          </p:cNvSpPr>
          <p:nvPr>
            <p:ph type="title"/>
          </p:nvPr>
        </p:nvSpPr>
        <p:spPr/>
        <p:txBody>
          <a:bodyPr/>
          <a:lstStyle/>
          <a:p>
            <a:r>
              <a:rPr lang="en-US" dirty="0"/>
              <a:t>WHAT WE </a:t>
            </a:r>
            <a:r>
              <a:rPr lang="en-US" dirty="0">
                <a:solidFill>
                  <a:schemeClr val="accent2"/>
                </a:solidFill>
              </a:rPr>
              <a:t>WON: </a:t>
            </a:r>
            <a:endParaRPr lang="en-US" dirty="0"/>
          </a:p>
        </p:txBody>
      </p:sp>
      <p:sp>
        <p:nvSpPr>
          <p:cNvPr id="3" name="Text Placeholder 2">
            <a:extLst>
              <a:ext uri="{FF2B5EF4-FFF2-40B4-BE49-F238E27FC236}">
                <a16:creationId xmlns:a16="http://schemas.microsoft.com/office/drawing/2014/main" id="{A013F6E6-0283-E3A7-BC6E-78A2C1167C83}"/>
              </a:ext>
            </a:extLst>
          </p:cNvPr>
          <p:cNvSpPr>
            <a:spLocks noGrp="1"/>
          </p:cNvSpPr>
          <p:nvPr>
            <p:ph type="body" idx="1"/>
          </p:nvPr>
        </p:nvSpPr>
        <p:spPr>
          <a:xfrm>
            <a:off x="1103313" y="1905000"/>
            <a:ext cx="6780298" cy="576262"/>
          </a:xfrm>
        </p:spPr>
        <p:txBody>
          <a:bodyPr/>
          <a:lstStyle/>
          <a:p>
            <a:r>
              <a:rPr lang="en-US" sz="3600" dirty="0"/>
              <a:t>HEALTHCARE &amp; RETIREMENT</a:t>
            </a:r>
          </a:p>
        </p:txBody>
      </p:sp>
      <p:sp>
        <p:nvSpPr>
          <p:cNvPr id="4" name="Content Placeholder 3">
            <a:extLst>
              <a:ext uri="{FF2B5EF4-FFF2-40B4-BE49-F238E27FC236}">
                <a16:creationId xmlns:a16="http://schemas.microsoft.com/office/drawing/2014/main" id="{C17BB5D0-99C2-0F33-DABC-24E112B279A4}"/>
              </a:ext>
            </a:extLst>
          </p:cNvPr>
          <p:cNvSpPr>
            <a:spLocks noGrp="1"/>
          </p:cNvSpPr>
          <p:nvPr>
            <p:ph sz="half" idx="2"/>
          </p:nvPr>
        </p:nvSpPr>
        <p:spPr>
          <a:xfrm>
            <a:off x="1103313" y="2514600"/>
            <a:ext cx="9969696" cy="3741738"/>
          </a:xfrm>
        </p:spPr>
        <p:txBody>
          <a:bodyPr>
            <a:normAutofit/>
          </a:bodyPr>
          <a:lstStyle/>
          <a:p>
            <a:r>
              <a:rPr lang="en-US" dirty="0"/>
              <a:t>No changes to employee healthcare and retirement benefits.</a:t>
            </a:r>
          </a:p>
          <a:p>
            <a:r>
              <a:rPr lang="en-US" dirty="0"/>
              <a:t>For the Post-2028 retiree medical plan, 25% increase in Health Reimbursement Account (HRA) contributions for $2000 per year of service to $2500 per year of service.</a:t>
            </a:r>
          </a:p>
          <a:p>
            <a:r>
              <a:rPr lang="en-US" sz="1800" spc="0" dirty="0">
                <a:solidFill>
                  <a:srgbClr val="FFFFFF"/>
                </a:solidFill>
                <a:effectLst/>
                <a:latin typeface="Arial" panose="020B0604020202020204" pitchFamily="34" charset="0"/>
                <a:ea typeface="Arial" panose="020B0604020202020204" pitchFamily="34" charset="0"/>
              </a:rPr>
              <a:t>50% increase in additional infusion into HRA at age</a:t>
            </a:r>
            <a:r>
              <a:rPr lang="en-US" sz="1800" spc="-35" dirty="0">
                <a:solidFill>
                  <a:srgbClr val="FFFFFF"/>
                </a:solidFill>
                <a:effectLst/>
                <a:latin typeface="Arial" panose="020B0604020202020204" pitchFamily="34" charset="0"/>
                <a:ea typeface="Arial" panose="020B0604020202020204" pitchFamily="34" charset="0"/>
              </a:rPr>
              <a:t> </a:t>
            </a:r>
            <a:r>
              <a:rPr lang="en-US" sz="1800" spc="0" dirty="0">
                <a:solidFill>
                  <a:srgbClr val="FFFFFF"/>
                </a:solidFill>
                <a:effectLst/>
                <a:latin typeface="Arial" panose="020B0604020202020204" pitchFamily="34" charset="0"/>
                <a:ea typeface="Arial" panose="020B0604020202020204" pitchFamily="34" charset="0"/>
              </a:rPr>
              <a:t>85</a:t>
            </a:r>
            <a:r>
              <a:rPr lang="en-US" sz="1800" spc="-35" dirty="0">
                <a:solidFill>
                  <a:srgbClr val="FFFFFF"/>
                </a:solidFill>
                <a:effectLst/>
                <a:latin typeface="Arial" panose="020B0604020202020204" pitchFamily="34" charset="0"/>
                <a:ea typeface="Arial" panose="020B0604020202020204" pitchFamily="34" charset="0"/>
              </a:rPr>
              <a:t> </a:t>
            </a:r>
            <a:r>
              <a:rPr lang="en-US" sz="1800" spc="0" dirty="0">
                <a:solidFill>
                  <a:srgbClr val="FFFFFF"/>
                </a:solidFill>
                <a:effectLst/>
                <a:latin typeface="Arial" panose="020B0604020202020204" pitchFamily="34" charset="0"/>
                <a:ea typeface="Arial" panose="020B0604020202020204" pitchFamily="34" charset="0"/>
              </a:rPr>
              <a:t>from</a:t>
            </a:r>
            <a:r>
              <a:rPr lang="en-US" sz="1800" spc="-35" dirty="0">
                <a:solidFill>
                  <a:srgbClr val="FFFFFF"/>
                </a:solidFill>
                <a:effectLst/>
                <a:latin typeface="Arial" panose="020B0604020202020204" pitchFamily="34" charset="0"/>
                <a:ea typeface="Arial" panose="020B0604020202020204" pitchFamily="34" charset="0"/>
              </a:rPr>
              <a:t> </a:t>
            </a:r>
            <a:r>
              <a:rPr lang="en-US" sz="1800" spc="0" dirty="0">
                <a:solidFill>
                  <a:srgbClr val="FFFFFF"/>
                </a:solidFill>
                <a:effectLst/>
                <a:latin typeface="Arial" panose="020B0604020202020204" pitchFamily="34" charset="0"/>
                <a:ea typeface="Arial" panose="020B0604020202020204" pitchFamily="34" charset="0"/>
              </a:rPr>
              <a:t>$10,000</a:t>
            </a:r>
            <a:r>
              <a:rPr lang="en-US" sz="1800" spc="-35" dirty="0">
                <a:solidFill>
                  <a:srgbClr val="FFFFFF"/>
                </a:solidFill>
                <a:effectLst/>
                <a:latin typeface="Arial" panose="020B0604020202020204" pitchFamily="34" charset="0"/>
                <a:ea typeface="Arial" panose="020B0604020202020204" pitchFamily="34" charset="0"/>
              </a:rPr>
              <a:t> </a:t>
            </a:r>
            <a:r>
              <a:rPr lang="en-US" sz="1800" spc="0" dirty="0">
                <a:solidFill>
                  <a:srgbClr val="FFFFFF"/>
                </a:solidFill>
                <a:effectLst/>
                <a:latin typeface="Arial" panose="020B0604020202020204" pitchFamily="34" charset="0"/>
                <a:ea typeface="Arial" panose="020B0604020202020204" pitchFamily="34" charset="0"/>
              </a:rPr>
              <a:t>into</a:t>
            </a:r>
            <a:r>
              <a:rPr lang="en-US" sz="1800" spc="-35" dirty="0">
                <a:solidFill>
                  <a:srgbClr val="FFFFFF"/>
                </a:solidFill>
                <a:effectLst/>
                <a:latin typeface="Arial" panose="020B0604020202020204" pitchFamily="34" charset="0"/>
                <a:ea typeface="Arial" panose="020B0604020202020204" pitchFamily="34" charset="0"/>
              </a:rPr>
              <a:t> </a:t>
            </a:r>
            <a:r>
              <a:rPr lang="en-US" sz="1800" spc="0" dirty="0">
                <a:solidFill>
                  <a:srgbClr val="FFFFFF"/>
                </a:solidFill>
                <a:effectLst/>
                <a:latin typeface="Arial" panose="020B0604020202020204" pitchFamily="34" charset="0"/>
                <a:ea typeface="Arial" panose="020B0604020202020204" pitchFamily="34" charset="0"/>
              </a:rPr>
              <a:t>$15,000.</a:t>
            </a:r>
            <a:endParaRPr lang="en-US" sz="1800" spc="0" dirty="0">
              <a:effectLst/>
              <a:latin typeface="Arial" panose="020B0604020202020204" pitchFamily="34" charset="0"/>
              <a:ea typeface="Arial" panose="020B0604020202020204" pitchFamily="34" charset="0"/>
            </a:endParaRPr>
          </a:p>
          <a:p>
            <a:r>
              <a:rPr lang="en-US" sz="1800" spc="0" dirty="0">
                <a:solidFill>
                  <a:srgbClr val="FFFFFF"/>
                </a:solidFill>
                <a:effectLst/>
                <a:latin typeface="Arial" panose="020B0604020202020204" pitchFamily="34" charset="0"/>
                <a:ea typeface="Arial" panose="020B0604020202020204" pitchFamily="34" charset="0"/>
              </a:rPr>
              <a:t>Allow</a:t>
            </a:r>
            <a:r>
              <a:rPr lang="en-US" sz="1800" spc="-125" dirty="0">
                <a:solidFill>
                  <a:srgbClr val="FFFFFF"/>
                </a:solidFill>
                <a:effectLst/>
                <a:latin typeface="Arial" panose="020B0604020202020204" pitchFamily="34" charset="0"/>
                <a:ea typeface="Arial" panose="020B0604020202020204" pitchFamily="34" charset="0"/>
              </a:rPr>
              <a:t> </a:t>
            </a:r>
            <a:r>
              <a:rPr lang="en-US" sz="1800" spc="0" dirty="0">
                <a:solidFill>
                  <a:srgbClr val="FFFFFF"/>
                </a:solidFill>
                <a:effectLst/>
                <a:latin typeface="Arial" panose="020B0604020202020204" pitchFamily="34" charset="0"/>
                <a:ea typeface="Arial" panose="020B0604020202020204" pitchFamily="34" charset="0"/>
              </a:rPr>
              <a:t>premium</a:t>
            </a:r>
            <a:r>
              <a:rPr lang="en-US" sz="1800" spc="-125" dirty="0">
                <a:solidFill>
                  <a:srgbClr val="FFFFFF"/>
                </a:solidFill>
                <a:effectLst/>
                <a:latin typeface="Arial" panose="020B0604020202020204" pitchFamily="34" charset="0"/>
                <a:ea typeface="Arial" panose="020B0604020202020204" pitchFamily="34" charset="0"/>
              </a:rPr>
              <a:t> </a:t>
            </a:r>
            <a:r>
              <a:rPr lang="en-US" sz="1800" spc="0" dirty="0">
                <a:solidFill>
                  <a:srgbClr val="FFFFFF"/>
                </a:solidFill>
                <a:effectLst/>
                <a:latin typeface="Arial" panose="020B0604020202020204" pitchFamily="34" charset="0"/>
                <a:ea typeface="Arial" panose="020B0604020202020204" pitchFamily="34" charset="0"/>
              </a:rPr>
              <a:t>subsidy</a:t>
            </a:r>
            <a:r>
              <a:rPr lang="en-US" sz="1800" spc="-125" dirty="0">
                <a:solidFill>
                  <a:srgbClr val="FFFFFF"/>
                </a:solidFill>
                <a:effectLst/>
                <a:latin typeface="Arial" panose="020B0604020202020204" pitchFamily="34" charset="0"/>
                <a:ea typeface="Arial" panose="020B0604020202020204" pitchFamily="34" charset="0"/>
              </a:rPr>
              <a:t> </a:t>
            </a:r>
            <a:r>
              <a:rPr lang="en-US" sz="1800" spc="0" dirty="0">
                <a:solidFill>
                  <a:srgbClr val="FFFFFF"/>
                </a:solidFill>
                <a:effectLst/>
                <a:latin typeface="Arial" panose="020B0604020202020204" pitchFamily="34" charset="0"/>
                <a:ea typeface="Arial" panose="020B0604020202020204" pitchFamily="34" charset="0"/>
              </a:rPr>
              <a:t>to</a:t>
            </a:r>
            <a:r>
              <a:rPr lang="en-US" sz="1800" spc="-125" dirty="0">
                <a:solidFill>
                  <a:srgbClr val="FFFFFF"/>
                </a:solidFill>
                <a:effectLst/>
                <a:latin typeface="Arial" panose="020B0604020202020204" pitchFamily="34" charset="0"/>
                <a:ea typeface="Arial" panose="020B0604020202020204" pitchFamily="34" charset="0"/>
              </a:rPr>
              <a:t> </a:t>
            </a:r>
            <a:r>
              <a:rPr lang="en-US" sz="1800" spc="0" dirty="0">
                <a:solidFill>
                  <a:srgbClr val="FFFFFF"/>
                </a:solidFill>
                <a:effectLst/>
                <a:latin typeface="Arial" panose="020B0604020202020204" pitchFamily="34" charset="0"/>
                <a:ea typeface="Arial" panose="020B0604020202020204" pitchFamily="34" charset="0"/>
              </a:rPr>
              <a:t>be</a:t>
            </a:r>
            <a:r>
              <a:rPr lang="en-US" sz="1800" spc="-125" dirty="0">
                <a:solidFill>
                  <a:srgbClr val="FFFFFF"/>
                </a:solidFill>
                <a:effectLst/>
                <a:latin typeface="Arial" panose="020B0604020202020204" pitchFamily="34" charset="0"/>
                <a:ea typeface="Arial" panose="020B0604020202020204" pitchFamily="34" charset="0"/>
              </a:rPr>
              <a:t> </a:t>
            </a:r>
            <a:r>
              <a:rPr lang="en-US" sz="1800" spc="0" dirty="0">
                <a:solidFill>
                  <a:srgbClr val="FFFFFF"/>
                </a:solidFill>
                <a:effectLst/>
                <a:latin typeface="Arial" panose="020B0604020202020204" pitchFamily="34" charset="0"/>
                <a:ea typeface="Arial" panose="020B0604020202020204" pitchFamily="34" charset="0"/>
              </a:rPr>
              <a:t>used</a:t>
            </a:r>
            <a:r>
              <a:rPr lang="en-US" sz="1800" spc="-125" dirty="0">
                <a:solidFill>
                  <a:srgbClr val="FFFFFF"/>
                </a:solidFill>
                <a:effectLst/>
                <a:latin typeface="Arial" panose="020B0604020202020204" pitchFamily="34" charset="0"/>
                <a:ea typeface="Arial" panose="020B0604020202020204" pitchFamily="34" charset="0"/>
              </a:rPr>
              <a:t> </a:t>
            </a:r>
            <a:r>
              <a:rPr lang="en-US" sz="1800" spc="0" dirty="0">
                <a:solidFill>
                  <a:srgbClr val="FFFFFF"/>
                </a:solidFill>
                <a:effectLst/>
                <a:latin typeface="Arial" panose="020B0604020202020204" pitchFamily="34" charset="0"/>
                <a:ea typeface="Arial" panose="020B0604020202020204" pitchFamily="34" charset="0"/>
              </a:rPr>
              <a:t>for</a:t>
            </a:r>
            <a:r>
              <a:rPr lang="en-US" sz="1800" spc="-125" dirty="0">
                <a:solidFill>
                  <a:srgbClr val="FFFFFF"/>
                </a:solidFill>
                <a:effectLst/>
                <a:latin typeface="Arial" panose="020B0604020202020204" pitchFamily="34" charset="0"/>
                <a:ea typeface="Arial" panose="020B0604020202020204" pitchFamily="34" charset="0"/>
              </a:rPr>
              <a:t> </a:t>
            </a:r>
            <a:r>
              <a:rPr lang="en-US" sz="1800" spc="0" dirty="0">
                <a:solidFill>
                  <a:srgbClr val="FFFFFF"/>
                </a:solidFill>
                <a:effectLst/>
                <a:latin typeface="Arial" panose="020B0604020202020204" pitchFamily="34" charset="0"/>
                <a:ea typeface="Arial" panose="020B0604020202020204" pitchFamily="34" charset="0"/>
              </a:rPr>
              <a:t>any</a:t>
            </a:r>
            <a:r>
              <a:rPr lang="en-US" sz="1800" spc="-125" dirty="0">
                <a:solidFill>
                  <a:srgbClr val="FFFFFF"/>
                </a:solidFill>
                <a:effectLst/>
                <a:latin typeface="Arial" panose="020B0604020202020204" pitchFamily="34" charset="0"/>
                <a:ea typeface="Arial" panose="020B0604020202020204" pitchFamily="34" charset="0"/>
              </a:rPr>
              <a:t> </a:t>
            </a:r>
            <a:r>
              <a:rPr lang="en-US" sz="1800" spc="0" dirty="0">
                <a:solidFill>
                  <a:srgbClr val="FFFFFF"/>
                </a:solidFill>
                <a:effectLst/>
                <a:latin typeface="Arial" panose="020B0604020202020204" pitchFamily="34" charset="0"/>
                <a:ea typeface="Arial" panose="020B0604020202020204" pitchFamily="34" charset="0"/>
              </a:rPr>
              <a:t>non- </a:t>
            </a:r>
            <a:r>
              <a:rPr lang="en-US" sz="1800" spc="-10" dirty="0">
                <a:solidFill>
                  <a:srgbClr val="FFFFFF"/>
                </a:solidFill>
                <a:effectLst/>
                <a:latin typeface="Arial" panose="020B0604020202020204" pitchFamily="34" charset="0"/>
                <a:ea typeface="Arial" panose="020B0604020202020204" pitchFamily="34" charset="0"/>
              </a:rPr>
              <a:t>zero</a:t>
            </a:r>
            <a:r>
              <a:rPr lang="en-US" sz="1800" spc="-170" dirty="0">
                <a:solidFill>
                  <a:srgbClr val="FFFFFF"/>
                </a:solidFill>
                <a:effectLst/>
                <a:latin typeface="Arial" panose="020B0604020202020204" pitchFamily="34" charset="0"/>
                <a:ea typeface="Arial" panose="020B0604020202020204" pitchFamily="34" charset="0"/>
              </a:rPr>
              <a:t> </a:t>
            </a:r>
            <a:r>
              <a:rPr lang="en-US" sz="1800" spc="-10" dirty="0">
                <a:solidFill>
                  <a:srgbClr val="FFFFFF"/>
                </a:solidFill>
                <a:effectLst/>
                <a:latin typeface="Arial" panose="020B0604020202020204" pitchFamily="34" charset="0"/>
                <a:ea typeface="Arial" panose="020B0604020202020204" pitchFamily="34" charset="0"/>
              </a:rPr>
              <a:t>premium</a:t>
            </a:r>
            <a:r>
              <a:rPr lang="en-US" sz="1800" spc="-170" dirty="0">
                <a:solidFill>
                  <a:srgbClr val="FFFFFF"/>
                </a:solidFill>
                <a:effectLst/>
                <a:latin typeface="Arial" panose="020B0604020202020204" pitchFamily="34" charset="0"/>
                <a:ea typeface="Arial" panose="020B0604020202020204" pitchFamily="34" charset="0"/>
              </a:rPr>
              <a:t> </a:t>
            </a:r>
            <a:r>
              <a:rPr lang="en-US" sz="1800" spc="-10" dirty="0">
                <a:solidFill>
                  <a:srgbClr val="FFFFFF"/>
                </a:solidFill>
                <a:effectLst/>
                <a:latin typeface="Arial" panose="020B0604020202020204" pitchFamily="34" charset="0"/>
                <a:ea typeface="Arial" panose="020B0604020202020204" pitchFamily="34" charset="0"/>
              </a:rPr>
              <a:t>KPSA</a:t>
            </a:r>
            <a:r>
              <a:rPr lang="en-US" sz="1800" spc="-170" dirty="0">
                <a:solidFill>
                  <a:srgbClr val="FFFFFF"/>
                </a:solidFill>
                <a:effectLst/>
                <a:latin typeface="Arial" panose="020B0604020202020204" pitchFamily="34" charset="0"/>
                <a:ea typeface="Arial" panose="020B0604020202020204" pitchFamily="34" charset="0"/>
              </a:rPr>
              <a:t> </a:t>
            </a:r>
            <a:r>
              <a:rPr lang="en-US" sz="1800" spc="-10" dirty="0">
                <a:solidFill>
                  <a:srgbClr val="FFFFFF"/>
                </a:solidFill>
                <a:effectLst/>
                <a:latin typeface="Arial" panose="020B0604020202020204" pitchFamily="34" charset="0"/>
                <a:ea typeface="Arial" panose="020B0604020202020204" pitchFamily="34" charset="0"/>
              </a:rPr>
              <a:t>plan</a:t>
            </a:r>
            <a:r>
              <a:rPr lang="en-US" sz="1800" spc="-170" dirty="0">
                <a:solidFill>
                  <a:srgbClr val="FFFFFF"/>
                </a:solidFill>
                <a:effectLst/>
                <a:latin typeface="Arial" panose="020B0604020202020204" pitchFamily="34" charset="0"/>
                <a:ea typeface="Arial" panose="020B0604020202020204" pitchFamily="34" charset="0"/>
              </a:rPr>
              <a:t> </a:t>
            </a:r>
            <a:r>
              <a:rPr lang="en-US" sz="1800" spc="-10" dirty="0">
                <a:solidFill>
                  <a:srgbClr val="FFFFFF"/>
                </a:solidFill>
                <a:effectLst/>
                <a:latin typeface="Arial" panose="020B0604020202020204" pitchFamily="34" charset="0"/>
                <a:ea typeface="Arial" panose="020B0604020202020204" pitchFamily="34" charset="0"/>
              </a:rPr>
              <a:t>in</a:t>
            </a:r>
            <a:r>
              <a:rPr lang="en-US" sz="1800" spc="-170" dirty="0">
                <a:solidFill>
                  <a:srgbClr val="FFFFFF"/>
                </a:solidFill>
                <a:effectLst/>
                <a:latin typeface="Arial" panose="020B0604020202020204" pitchFamily="34" charset="0"/>
                <a:ea typeface="Arial" panose="020B0604020202020204" pitchFamily="34" charset="0"/>
              </a:rPr>
              <a:t> </a:t>
            </a:r>
            <a:r>
              <a:rPr lang="en-US" sz="1800" spc="-10" dirty="0">
                <a:solidFill>
                  <a:srgbClr val="FFFFFF"/>
                </a:solidFill>
                <a:effectLst/>
                <a:latin typeface="Arial" panose="020B0604020202020204" pitchFamily="34" charset="0"/>
                <a:ea typeface="Arial" panose="020B0604020202020204" pitchFamily="34" charset="0"/>
              </a:rPr>
              <a:t>the</a:t>
            </a:r>
            <a:r>
              <a:rPr lang="en-US" sz="1800" spc="-170" dirty="0">
                <a:solidFill>
                  <a:srgbClr val="FFFFFF"/>
                </a:solidFill>
                <a:effectLst/>
                <a:latin typeface="Arial" panose="020B0604020202020204" pitchFamily="34" charset="0"/>
                <a:ea typeface="Arial" panose="020B0604020202020204" pitchFamily="34" charset="0"/>
              </a:rPr>
              <a:t> </a:t>
            </a:r>
            <a:r>
              <a:rPr lang="en-US" sz="1800" spc="-10" dirty="0">
                <a:solidFill>
                  <a:srgbClr val="FFFFFF"/>
                </a:solidFill>
                <a:effectLst/>
                <a:latin typeface="Arial" panose="020B0604020202020204" pitchFamily="34" charset="0"/>
                <a:ea typeface="Arial" panose="020B0604020202020204" pitchFamily="34" charset="0"/>
              </a:rPr>
              <a:t>region,</a:t>
            </a:r>
            <a:r>
              <a:rPr lang="en-US" sz="1800" spc="-170" dirty="0">
                <a:solidFill>
                  <a:srgbClr val="FFFFFF"/>
                </a:solidFill>
                <a:effectLst/>
                <a:latin typeface="Arial" panose="020B0604020202020204" pitchFamily="34" charset="0"/>
                <a:ea typeface="Arial" panose="020B0604020202020204" pitchFamily="34" charset="0"/>
              </a:rPr>
              <a:t> </a:t>
            </a:r>
            <a:r>
              <a:rPr lang="en-US" sz="1800" spc="-10" dirty="0">
                <a:solidFill>
                  <a:srgbClr val="FFFFFF"/>
                </a:solidFill>
                <a:effectLst/>
                <a:latin typeface="Arial" panose="020B0604020202020204" pitchFamily="34" charset="0"/>
                <a:ea typeface="Arial" panose="020B0604020202020204" pitchFamily="34" charset="0"/>
              </a:rPr>
              <a:t>not</a:t>
            </a:r>
            <a:r>
              <a:rPr lang="en-US" sz="1800" spc="-170" dirty="0">
                <a:solidFill>
                  <a:srgbClr val="FFFFFF"/>
                </a:solidFill>
                <a:effectLst/>
                <a:latin typeface="Arial" panose="020B0604020202020204" pitchFamily="34" charset="0"/>
                <a:ea typeface="Arial" panose="020B0604020202020204" pitchFamily="34" charset="0"/>
              </a:rPr>
              <a:t> </a:t>
            </a:r>
            <a:r>
              <a:rPr lang="en-US" sz="1800" spc="-10" dirty="0">
                <a:solidFill>
                  <a:srgbClr val="FFFFFF"/>
                </a:solidFill>
                <a:effectLst/>
                <a:latin typeface="Arial" panose="020B0604020202020204" pitchFamily="34" charset="0"/>
                <a:ea typeface="Arial" panose="020B0604020202020204" pitchFamily="34" charset="0"/>
              </a:rPr>
              <a:t>only </a:t>
            </a:r>
            <a:r>
              <a:rPr lang="en-US" sz="1800" spc="0" dirty="0">
                <a:solidFill>
                  <a:srgbClr val="FFFFFF"/>
                </a:solidFill>
                <a:effectLst/>
                <a:latin typeface="Arial" panose="020B0604020202020204" pitchFamily="34" charset="0"/>
                <a:ea typeface="Arial" panose="020B0604020202020204" pitchFamily="34" charset="0"/>
              </a:rPr>
              <a:t>the lowest cost plan.</a:t>
            </a:r>
          </a:p>
          <a:p>
            <a:r>
              <a:rPr lang="en-US" sz="1800" spc="0" dirty="0">
                <a:effectLst/>
                <a:latin typeface="Arial" panose="020B0604020202020204" pitchFamily="34" charset="0"/>
                <a:ea typeface="Arial" panose="020B0604020202020204" pitchFamily="34" charset="0"/>
              </a:rPr>
              <a:t>Full inclusion of our Coalition Partners in Washington State in our retiree medical plan.</a:t>
            </a:r>
          </a:p>
          <a:p>
            <a:endParaRPr lang="en-US" sz="1800" spc="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394669701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Custom 1">
      <a:dk1>
        <a:srgbClr val="000000"/>
      </a:dk1>
      <a:lt1>
        <a:srgbClr val="FFFFFF"/>
      </a:lt1>
      <a:dk2>
        <a:srgbClr val="00788A"/>
      </a:dk2>
      <a:lt2>
        <a:srgbClr val="EBEBEB"/>
      </a:lt2>
      <a:accent1>
        <a:srgbClr val="707073"/>
      </a:accent1>
      <a:accent2>
        <a:srgbClr val="FFDC00"/>
      </a:accent2>
      <a:accent3>
        <a:srgbClr val="00505B"/>
      </a:accent3>
      <a:accent4>
        <a:srgbClr val="6AACAB"/>
      </a:accent4>
      <a:accent5>
        <a:srgbClr val="54849A"/>
      </a:accent5>
      <a:accent6>
        <a:srgbClr val="9E5391"/>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CKPU TEMPLATE TEAL" id="{B9E2D8BC-8805-0F4B-B29B-4CB83060660E}" vid="{C342F85E-C313-F84C-9A38-BC31F4D37A3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1b24f850-1069-453f-a2d5-7532568f0642">
      <UserInfo>
        <DisplayName>Cheryl Gonzalez</DisplayName>
        <AccountId>75</AccountId>
        <AccountType/>
      </UserInfo>
    </SharedWithUsers>
    <lcf76f155ced4ddcb4097134ff3c332f xmlns="223aafab-7d64-4cf3-8cb6-08a5e5cca3ca">
      <Terms xmlns="http://schemas.microsoft.com/office/infopath/2007/PartnerControls"/>
    </lcf76f155ced4ddcb4097134ff3c332f>
    <TaxCatchAll xmlns="87a583a5-d053-474d-a9d6-0f627482b90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393F94F93FC414280D2F571B1F8384D" ma:contentTypeVersion="18" ma:contentTypeDescription="Create a new document." ma:contentTypeScope="" ma:versionID="4c05233051b16f22cbc33465ce6d2a1c">
  <xsd:schema xmlns:xsd="http://www.w3.org/2001/XMLSchema" xmlns:xs="http://www.w3.org/2001/XMLSchema" xmlns:p="http://schemas.microsoft.com/office/2006/metadata/properties" xmlns:ns2="1b24f850-1069-453f-a2d5-7532568f0642" xmlns:ns3="223aafab-7d64-4cf3-8cb6-08a5e5cca3ca" xmlns:ns4="87a583a5-d053-474d-a9d6-0f627482b903" targetNamespace="http://schemas.microsoft.com/office/2006/metadata/properties" ma:root="true" ma:fieldsID="78a80e6ccbb70cbde53528b4836c2780" ns2:_="" ns3:_="" ns4:_="">
    <xsd:import namespace="1b24f850-1069-453f-a2d5-7532568f0642"/>
    <xsd:import namespace="223aafab-7d64-4cf3-8cb6-08a5e5cca3ca"/>
    <xsd:import namespace="87a583a5-d053-474d-a9d6-0f627482b90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AutoKeyPoints" minOccurs="0"/>
                <xsd:element ref="ns3:MediaServiceKeyPoints" minOccurs="0"/>
                <xsd:element ref="ns3:MediaServiceGenerationTime" minOccurs="0"/>
                <xsd:element ref="ns3:MediaServiceEventHashCode" minOccurs="0"/>
                <xsd:element ref="ns3:MediaServiceLocation" minOccurs="0"/>
                <xsd:element ref="ns3:lcf76f155ced4ddcb4097134ff3c332f" minOccurs="0"/>
                <xsd:element ref="ns4:TaxCatchAll" minOccurs="0"/>
                <xsd:element ref="ns3:MediaLengthInSecond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24f850-1069-453f-a2d5-7532568f064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23aafab-7d64-4cf3-8cb6-08a5e5cca3c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161ae5b-0abb-460e-9e91-ad9f98fca9e3"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7a583a5-d053-474d-a9d6-0f627482b903"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449aa62a-a90a-4ed2-bbd3-1b1553c44e09}" ma:internalName="TaxCatchAll" ma:showField="CatchAllData" ma:web="87a583a5-d053-474d-a9d6-0f627482b90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83C4C5D-B6DC-4653-BDCC-346096D89D0F}">
  <ds:schemaRefs>
    <ds:schemaRef ds:uri="1b24f850-1069-453f-a2d5-7532568f0642"/>
    <ds:schemaRef ds:uri="http://purl.org/dc/elements/1.1/"/>
    <ds:schemaRef ds:uri="http://purl.org/dc/terms/"/>
    <ds:schemaRef ds:uri="223aafab-7d64-4cf3-8cb6-08a5e5cca3ca"/>
    <ds:schemaRef ds:uri="http://purl.org/dc/dcmitype/"/>
    <ds:schemaRef ds:uri="http://schemas.microsoft.com/office/2006/documentManagement/types"/>
    <ds:schemaRef ds:uri="http://schemas.openxmlformats.org/package/2006/metadata/core-properties"/>
    <ds:schemaRef ds:uri="http://schemas.microsoft.com/office/infopath/2007/PartnerControls"/>
    <ds:schemaRef ds:uri="87a583a5-d053-474d-a9d6-0f627482b903"/>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1F1D7391-7D4E-4F86-BFF9-13B285B92389}">
  <ds:schemaRefs>
    <ds:schemaRef ds:uri="http://schemas.microsoft.com/sharepoint/v3/contenttype/forms"/>
  </ds:schemaRefs>
</ds:datastoreItem>
</file>

<file path=customXml/itemProps3.xml><?xml version="1.0" encoding="utf-8"?>
<ds:datastoreItem xmlns:ds="http://schemas.openxmlformats.org/officeDocument/2006/customXml" ds:itemID="{1057DBEA-FCCD-4FED-9F61-4EB945E536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b24f850-1069-453f-a2d5-7532568f0642"/>
    <ds:schemaRef ds:uri="223aafab-7d64-4cf3-8cb6-08a5e5cca3ca"/>
    <ds:schemaRef ds:uri="87a583a5-d053-474d-a9d6-0f627482b9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Ion</Template>
  <TotalTime>119</TotalTime>
  <Words>808</Words>
  <Application>Microsoft Macintosh PowerPoint</Application>
  <PresentationFormat>Widescreen</PresentationFormat>
  <Paragraphs>72</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Roboto</vt:lpstr>
      <vt:lpstr>Wingdings 3</vt:lpstr>
      <vt:lpstr>Ion</vt:lpstr>
      <vt:lpstr>WE HAVE AN AGREEMENT!</vt:lpstr>
      <vt:lpstr>After our historic three-day strike, we have reached an agreement that wins on all our priorities: </vt:lpstr>
      <vt:lpstr>OUR STRATEGY TO WIN A STRONG CONTRACT: </vt:lpstr>
      <vt:lpstr>WE TOOK ACTION AFTER ACTION TO SHOW KAISER WE WERE SERIOUS... </vt:lpstr>
      <vt:lpstr>UNTIL WE MADE HISTORY WITH </vt:lpstr>
      <vt:lpstr>WHAT WE WON</vt:lpstr>
      <vt:lpstr>WHAT WE WON: </vt:lpstr>
      <vt:lpstr>WHAT WE WON: </vt:lpstr>
      <vt:lpstr>WHAT WE WON: </vt:lpstr>
      <vt:lpstr>WHAT WE WON: </vt:lpstr>
      <vt:lpstr>98.5% YES RATIFIES NEW NATIONAL AGREEMENT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 HAVE AN AGREEMENT!</dc:title>
  <dc:creator>Betsy Twitchell</dc:creator>
  <cp:lastModifiedBy>Betsy Twitchell</cp:lastModifiedBy>
  <cp:revision>3</cp:revision>
  <dcterms:created xsi:type="dcterms:W3CDTF">2023-10-16T21:15:36Z</dcterms:created>
  <dcterms:modified xsi:type="dcterms:W3CDTF">2024-02-08T19:36:33Z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0x010100F393F94F93FC414280D2F571B1F8384D</vt:lpwstr>
  </property>
</Properties>
</file>